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40"/>
  </p:notesMasterIdLst>
  <p:sldIdLst>
    <p:sldId id="256" r:id="rId5"/>
    <p:sldId id="262" r:id="rId6"/>
    <p:sldId id="265" r:id="rId7"/>
    <p:sldId id="268" r:id="rId8"/>
    <p:sldId id="269" r:id="rId9"/>
    <p:sldId id="270" r:id="rId10"/>
    <p:sldId id="271" r:id="rId11"/>
    <p:sldId id="272" r:id="rId12"/>
    <p:sldId id="274" r:id="rId13"/>
    <p:sldId id="273" r:id="rId14"/>
    <p:sldId id="275" r:id="rId15"/>
    <p:sldId id="276" r:id="rId16"/>
    <p:sldId id="277" r:id="rId17"/>
    <p:sldId id="278" r:id="rId18"/>
    <p:sldId id="279" r:id="rId19"/>
    <p:sldId id="280" r:id="rId20"/>
    <p:sldId id="281" r:id="rId21"/>
    <p:sldId id="283" r:id="rId22"/>
    <p:sldId id="285" r:id="rId23"/>
    <p:sldId id="286" r:id="rId24"/>
    <p:sldId id="287" r:id="rId25"/>
    <p:sldId id="288" r:id="rId26"/>
    <p:sldId id="282" r:id="rId27"/>
    <p:sldId id="289" r:id="rId28"/>
    <p:sldId id="291" r:id="rId29"/>
    <p:sldId id="292" r:id="rId30"/>
    <p:sldId id="293" r:id="rId31"/>
    <p:sldId id="295" r:id="rId32"/>
    <p:sldId id="294" r:id="rId33"/>
    <p:sldId id="296" r:id="rId34"/>
    <p:sldId id="297" r:id="rId35"/>
    <p:sldId id="298" r:id="rId36"/>
    <p:sldId id="299" r:id="rId37"/>
    <p:sldId id="300" r:id="rId38"/>
    <p:sldId id="301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Welcome" id="{E75E278A-FF0E-49A4-B170-79828D63BBAD}">
          <p14:sldIdLst>
            <p14:sldId id="256"/>
          </p14:sldIdLst>
        </p14:section>
        <p14:section name="Design, Impress, Work Together" id="{B9B51309-D148-4332-87C2-07BE32FBCA3B}">
          <p14:sldIdLst>
            <p14:sldId id="262"/>
            <p14:sldId id="265"/>
            <p14:sldId id="268"/>
            <p14:sldId id="269"/>
            <p14:sldId id="270"/>
            <p14:sldId id="271"/>
            <p14:sldId id="272"/>
          </p14:sldIdLst>
        </p14:section>
        <p14:section name="Learn More" id="{2CC34DB2-6590-42C0-AD4B-A04C6060184E}">
          <p14:sldIdLst>
            <p14:sldId id="274"/>
            <p14:sldId id="273"/>
            <p14:sldId id="275"/>
            <p14:sldId id="276"/>
            <p14:sldId id="277"/>
            <p14:sldId id="278"/>
            <p14:sldId id="279"/>
            <p14:sldId id="280"/>
            <p14:sldId id="281"/>
            <p14:sldId id="283"/>
            <p14:sldId id="285"/>
            <p14:sldId id="286"/>
            <p14:sldId id="287"/>
            <p14:sldId id="288"/>
            <p14:sldId id="282"/>
            <p14:sldId id="289"/>
            <p14:sldId id="291"/>
            <p14:sldId id="292"/>
            <p14:sldId id="293"/>
            <p14:sldId id="295"/>
            <p14:sldId id="294"/>
            <p14:sldId id="296"/>
            <p14:sldId id="297"/>
            <p14:sldId id="298"/>
            <p14:sldId id="299"/>
            <p14:sldId id="300"/>
            <p14:sldId id="30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2B4A6"/>
    <a:srgbClr val="734F29"/>
    <a:srgbClr val="D24726"/>
    <a:srgbClr val="DD462F"/>
    <a:srgbClr val="AEB785"/>
    <a:srgbClr val="EFD5A2"/>
    <a:srgbClr val="3B3026"/>
    <a:srgbClr val="ECE1CA"/>
    <a:srgbClr val="795531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280" autoAdjust="0"/>
  </p:normalViewPr>
  <p:slideViewPr>
    <p:cSldViewPr snapToGrid="0">
      <p:cViewPr varScale="1">
        <p:scale>
          <a:sx n="84" d="100"/>
          <a:sy n="84" d="100"/>
        </p:scale>
        <p:origin x="581" y="8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41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13577B-6902-467D-A26C-08A0DD5E4E03}" type="datetimeFigureOut">
              <a:rPr lang="en-US" smtClean="0"/>
              <a:t>24-Oct-21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61EA0F-A667-4B49-8422-0062BC55E2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910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7698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4866468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8200" y="2061006"/>
            <a:ext cx="10515600" cy="2387600"/>
          </a:xfrm>
        </p:spPr>
        <p:txBody>
          <a:bodyPr anchor="b">
            <a:normAutofit/>
          </a:bodyPr>
          <a:lstStyle>
            <a:lvl1pPr algn="l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8202" y="5110609"/>
            <a:ext cx="6705599" cy="1137793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600"/>
              </a:spcBef>
              <a:buNone/>
              <a:defRPr sz="2800">
                <a:solidFill>
                  <a:srgbClr val="D24726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en-US" smtClean="0"/>
              <a:t>24-Oct-21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12192000" cy="4866468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7185494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"/>
            <a:ext cx="10744200" cy="1228436"/>
          </a:xfrm>
        </p:spPr>
        <p:txBody>
          <a:bodyPr anchor="b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en-US" smtClean="0"/>
              <a:t>24-Oct-21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5969213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095346" y="0"/>
            <a:ext cx="2096655" cy="6858000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215419" y="365125"/>
            <a:ext cx="1819564" cy="5811838"/>
          </a:xfrm>
        </p:spPr>
        <p:txBody>
          <a:bodyPr vert="eaVert" anchor="b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en-US" smtClean="0"/>
              <a:t>24-Oct-21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10095346" y="0"/>
            <a:ext cx="2096655" cy="6858000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3022666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4434" y="0"/>
            <a:ext cx="10749367" cy="1208868"/>
          </a:xfrm>
        </p:spPr>
        <p:txBody>
          <a:bodyPr anchor="b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1" y="1825625"/>
            <a:ext cx="4167753" cy="435133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Aft>
                <a:spcPts val="1200"/>
              </a:spcAft>
              <a:buNone/>
              <a:defRPr sz="1600">
                <a:solidFill>
                  <a:schemeClr val="bg1">
                    <a:lumMod val="50000"/>
                  </a:schemeClr>
                </a:solidFill>
              </a:defRPr>
            </a:lvl1pPr>
            <a:lvl2pPr>
              <a:lnSpc>
                <a:spcPct val="150000"/>
              </a:lnSpc>
              <a:spcAft>
                <a:spcPts val="1200"/>
              </a:spcAft>
              <a:defRPr sz="1400">
                <a:solidFill>
                  <a:schemeClr val="bg1">
                    <a:lumMod val="50000"/>
                  </a:schemeClr>
                </a:solidFill>
              </a:defRPr>
            </a:lvl2pPr>
            <a:lvl3pPr>
              <a:lnSpc>
                <a:spcPct val="150000"/>
              </a:lnSpc>
              <a:spcAft>
                <a:spcPts val="1200"/>
              </a:spcAft>
              <a:defRPr sz="1200">
                <a:solidFill>
                  <a:schemeClr val="bg1">
                    <a:lumMod val="50000"/>
                  </a:schemeClr>
                </a:solidFill>
              </a:defRPr>
            </a:lvl3pPr>
            <a:lvl4pPr>
              <a:lnSpc>
                <a:spcPct val="150000"/>
              </a:lnSpc>
              <a:spcAft>
                <a:spcPts val="1200"/>
              </a:spcAft>
              <a:defRPr sz="1100">
                <a:solidFill>
                  <a:schemeClr val="bg1">
                    <a:lumMod val="50000"/>
                  </a:schemeClr>
                </a:solidFill>
              </a:defRPr>
            </a:lvl4pPr>
            <a:lvl5pPr>
              <a:lnSpc>
                <a:spcPct val="150000"/>
              </a:lnSpc>
              <a:spcAft>
                <a:spcPts val="1200"/>
              </a:spcAft>
              <a:defRPr sz="11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en-US" smtClean="0"/>
              <a:t>24-Oct-21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1858365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5656882" y="1709738"/>
            <a:ext cx="6535119" cy="357518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1" y="2402238"/>
            <a:ext cx="4508715" cy="2187227"/>
          </a:xfrm>
        </p:spPr>
        <p:txBody>
          <a:bodyPr anchor="ctr">
            <a:noAutofit/>
          </a:bodyPr>
          <a:lstStyle>
            <a:lvl1pPr algn="l">
              <a:defRPr sz="4800">
                <a:solidFill>
                  <a:srgbClr val="D2472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3308" y="2402237"/>
            <a:ext cx="5269424" cy="2187226"/>
          </a:xfrm>
        </p:spPr>
        <p:txBody>
          <a:bodyPr anchor="ctr">
            <a:normAutofit/>
          </a:bodyPr>
          <a:lstStyle>
            <a:lvl1pPr marL="0" indent="0">
              <a:lnSpc>
                <a:spcPct val="150000"/>
              </a:lnSpc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en-US" smtClean="0"/>
              <a:t>24-Oct-21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5656882" y="1709738"/>
            <a:ext cx="6535119" cy="357518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3356555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"/>
            <a:ext cx="10744200" cy="1228436"/>
          </a:xfrm>
        </p:spPr>
        <p:txBody>
          <a:bodyPr anchor="b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600" smtClean="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 lang="en-US" sz="1400" smtClean="0">
                <a:solidFill>
                  <a:schemeClr val="bg1">
                    <a:lumMod val="50000"/>
                  </a:schemeClr>
                </a:solidFill>
              </a:defRPr>
            </a:lvl2pPr>
            <a:lvl3pPr>
              <a:defRPr lang="en-US" sz="1200" smtClean="0"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 lang="en-US" sz="1100" smtClean="0">
                <a:solidFill>
                  <a:schemeClr val="bg1">
                    <a:lumMod val="50000"/>
                  </a:schemeClr>
                </a:solidFill>
              </a:defRPr>
            </a:lvl4pPr>
            <a:lvl5pPr>
              <a:defRPr lang="en-US" sz="11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marL="0" lvl="0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n-US" smtClean="0"/>
              <a:t>Click to edit Master text styles</a:t>
            </a:r>
          </a:p>
          <a:p>
            <a:pPr marL="0" lvl="1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n-US" smtClean="0"/>
              <a:t>Second level</a:t>
            </a:r>
          </a:p>
          <a:p>
            <a:pPr marL="0" lvl="2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n-US" smtClean="0"/>
              <a:t>Third level</a:t>
            </a:r>
          </a:p>
          <a:p>
            <a:pPr marL="0" lvl="3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n-US" smtClean="0"/>
              <a:t>Fourth level</a:t>
            </a:r>
          </a:p>
          <a:p>
            <a:pPr marL="0" lvl="4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600" smtClean="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 lang="en-US" sz="1400" smtClean="0">
                <a:solidFill>
                  <a:schemeClr val="bg1">
                    <a:lumMod val="50000"/>
                  </a:schemeClr>
                </a:solidFill>
              </a:defRPr>
            </a:lvl2pPr>
            <a:lvl3pPr>
              <a:defRPr lang="en-US" sz="1200" smtClean="0"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 lang="en-US" sz="1100" smtClean="0">
                <a:solidFill>
                  <a:schemeClr val="bg1">
                    <a:lumMod val="50000"/>
                  </a:schemeClr>
                </a:solidFill>
              </a:defRPr>
            </a:lvl4pPr>
            <a:lvl5pPr>
              <a:defRPr lang="en-US" sz="11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marL="0" lvl="0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n-US" smtClean="0"/>
              <a:t>Click to edit Master text styles</a:t>
            </a:r>
          </a:p>
          <a:p>
            <a:pPr marL="0" lvl="1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n-US" smtClean="0"/>
              <a:t>Second level</a:t>
            </a:r>
          </a:p>
          <a:p>
            <a:pPr marL="0" lvl="2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n-US" smtClean="0"/>
              <a:t>Third level</a:t>
            </a:r>
          </a:p>
          <a:p>
            <a:pPr marL="0" lvl="3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n-US" smtClean="0"/>
              <a:t>Fourth level</a:t>
            </a:r>
          </a:p>
          <a:p>
            <a:pPr marL="0" lvl="4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en-US" smtClean="0"/>
              <a:t>24-Oct-21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3282238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0"/>
            <a:ext cx="10737851" cy="1228436"/>
          </a:xfrm>
        </p:spPr>
        <p:txBody>
          <a:bodyPr anchor="b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1489075"/>
            <a:ext cx="5156200" cy="641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1851" y="2193927"/>
            <a:ext cx="5156200" cy="3978275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600" smtClean="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 lang="en-US" sz="1400" smtClean="0">
                <a:solidFill>
                  <a:schemeClr val="bg1">
                    <a:lumMod val="50000"/>
                  </a:schemeClr>
                </a:solidFill>
              </a:defRPr>
            </a:lvl2pPr>
            <a:lvl3pPr>
              <a:defRPr lang="en-US" sz="1200" smtClean="0"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 lang="en-US" sz="1100" smtClean="0">
                <a:solidFill>
                  <a:schemeClr val="bg1">
                    <a:lumMod val="50000"/>
                  </a:schemeClr>
                </a:solidFill>
              </a:defRPr>
            </a:lvl4pPr>
            <a:lvl5pPr>
              <a:defRPr lang="en-US" sz="11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marL="0" lvl="0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n-US" smtClean="0"/>
              <a:t>Click to edit Master text styles</a:t>
            </a:r>
          </a:p>
          <a:p>
            <a:pPr marL="0" lvl="1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n-US" smtClean="0"/>
              <a:t>Second level</a:t>
            </a:r>
          </a:p>
          <a:p>
            <a:pPr marL="0" lvl="2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n-US" smtClean="0"/>
              <a:t>Third level</a:t>
            </a:r>
          </a:p>
          <a:p>
            <a:pPr marL="0" lvl="3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n-US" smtClean="0"/>
              <a:t>Fourth level</a:t>
            </a:r>
          </a:p>
          <a:p>
            <a:pPr marL="0" lvl="4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9664" y="1489075"/>
            <a:ext cx="5157787" cy="641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9664" y="2193927"/>
            <a:ext cx="5157787" cy="3978275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600" smtClean="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 lang="en-US" sz="1400" smtClean="0">
                <a:solidFill>
                  <a:schemeClr val="bg1">
                    <a:lumMod val="50000"/>
                  </a:schemeClr>
                </a:solidFill>
              </a:defRPr>
            </a:lvl2pPr>
            <a:lvl3pPr>
              <a:defRPr lang="en-US" sz="1200" smtClean="0"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 lang="en-US" sz="1100" smtClean="0">
                <a:solidFill>
                  <a:schemeClr val="bg1">
                    <a:lumMod val="50000"/>
                  </a:schemeClr>
                </a:solidFill>
              </a:defRPr>
            </a:lvl4pPr>
            <a:lvl5pPr>
              <a:defRPr lang="en-US" sz="11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marL="0" lvl="0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n-US" smtClean="0"/>
              <a:t>Click to edit Master text styles</a:t>
            </a:r>
          </a:p>
          <a:p>
            <a:pPr marL="0" lvl="1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n-US" smtClean="0"/>
              <a:t>Second level</a:t>
            </a:r>
          </a:p>
          <a:p>
            <a:pPr marL="0" lvl="2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n-US" smtClean="0"/>
              <a:t>Third level</a:t>
            </a:r>
          </a:p>
          <a:p>
            <a:pPr marL="0" lvl="3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n-US" smtClean="0"/>
              <a:t>Fourth level</a:t>
            </a:r>
          </a:p>
          <a:p>
            <a:pPr marL="0" lvl="4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en-US" smtClean="0"/>
              <a:t>24-Oct-21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6060298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"/>
            <a:ext cx="10744200" cy="1228436"/>
          </a:xfrm>
        </p:spPr>
        <p:txBody>
          <a:bodyPr anchor="b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en-US" smtClean="0"/>
              <a:t>24-Oct-21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008144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en-US" smtClean="0"/>
              <a:t>24-Oct-21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4320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600" smtClean="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 lang="en-US" sz="1400" smtClean="0">
                <a:solidFill>
                  <a:schemeClr val="bg1">
                    <a:lumMod val="50000"/>
                  </a:schemeClr>
                </a:solidFill>
              </a:defRPr>
            </a:lvl2pPr>
            <a:lvl3pPr>
              <a:defRPr lang="en-US" sz="1200" smtClean="0"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 lang="en-US" sz="1100" smtClean="0">
                <a:solidFill>
                  <a:schemeClr val="bg1">
                    <a:lumMod val="50000"/>
                  </a:schemeClr>
                </a:solidFill>
              </a:defRPr>
            </a:lvl4pPr>
            <a:lvl5pPr>
              <a:defRPr lang="en-US" sz="11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marL="0" lvl="0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n-US" smtClean="0"/>
              <a:t>Click to edit Master text styles</a:t>
            </a:r>
          </a:p>
          <a:p>
            <a:pPr marL="0" lvl="1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n-US" smtClean="0"/>
              <a:t>Second level</a:t>
            </a:r>
          </a:p>
          <a:p>
            <a:pPr marL="0" lvl="2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n-US" smtClean="0"/>
              <a:t>Third level</a:t>
            </a:r>
          </a:p>
          <a:p>
            <a:pPr marL="0" lvl="3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n-US" smtClean="0"/>
              <a:t>Fourth level</a:t>
            </a:r>
          </a:p>
          <a:p>
            <a:pPr marL="0" lvl="4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101850"/>
            <a:ext cx="3932237" cy="3759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en-US" smtClean="0"/>
              <a:t>24-Oct-21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1938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101850"/>
            <a:ext cx="3932237" cy="3759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en-US" smtClean="0"/>
              <a:t>24-Oct-21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0953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EEBAAA-29B5-4AF5-BC5F-7E580C29002D}" type="datetimeFigureOut">
              <a:rPr lang="en-US" smtClean="0"/>
              <a:t>24-Oct-21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8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77200" y="63563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60EDB8-5305-433F-BE41-D7A86D811D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7549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Lecture No 1: Welcome To C#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Muhammad </a:t>
            </a:r>
            <a:r>
              <a:rPr lang="en-US" dirty="0" smtClean="0"/>
              <a:t>Siddique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1807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4434" y="0"/>
            <a:ext cx="10856046" cy="1208868"/>
          </a:xfrm>
        </p:spPr>
        <p:txBody>
          <a:bodyPr/>
          <a:lstStyle/>
          <a:p>
            <a:pPr algn="just"/>
            <a:r>
              <a:rPr lang="en-US" dirty="0" smtClean="0"/>
              <a:t>Features of “Solution Explorer” (</a:t>
            </a:r>
            <a:r>
              <a:rPr lang="en-US" dirty="0"/>
              <a:t>Continue</a:t>
            </a:r>
            <a:r>
              <a:rPr lang="en-US" dirty="0" smtClean="0"/>
              <a:t>…)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4434" y="1581784"/>
            <a:ext cx="10620915" cy="5028022"/>
          </a:xfrm>
        </p:spPr>
        <p:txBody>
          <a:bodyPr>
            <a:noAutofit/>
          </a:bodyPr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Solution </a:t>
            </a:r>
            <a:r>
              <a:rPr lang="en-US" sz="2800" b="1" dirty="0">
                <a:solidFill>
                  <a:schemeClr val="tx1"/>
                </a:solidFill>
              </a:rPr>
              <a:t>‘</a:t>
            </a:r>
            <a:r>
              <a:rPr lang="en-US" sz="2800" b="1" dirty="0" err="1">
                <a:solidFill>
                  <a:schemeClr val="tx1"/>
                </a:solidFill>
              </a:rPr>
              <a:t>TestHello</a:t>
            </a:r>
            <a:r>
              <a:rPr lang="en-US" sz="2800" b="1" dirty="0">
                <a:solidFill>
                  <a:schemeClr val="tx1"/>
                </a:solidFill>
              </a:rPr>
              <a:t>’ 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sz="2000" dirty="0">
                <a:solidFill>
                  <a:schemeClr val="tx1"/>
                </a:solidFill>
              </a:rPr>
              <a:t>This </a:t>
            </a:r>
            <a:r>
              <a:rPr lang="en-US" sz="2000" dirty="0">
                <a:solidFill>
                  <a:schemeClr val="tx1"/>
                </a:solidFill>
              </a:rPr>
              <a:t>is the top-level solution file. </a:t>
            </a:r>
            <a:endParaRPr lang="en-US" sz="2000" dirty="0">
              <a:solidFill>
                <a:schemeClr val="tx1"/>
              </a:solidFill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en-US" sz="2000" dirty="0">
                <a:solidFill>
                  <a:schemeClr val="tx1"/>
                </a:solidFill>
              </a:rPr>
              <a:t>Each application contains </a:t>
            </a:r>
            <a:r>
              <a:rPr lang="en-US" sz="2000" dirty="0">
                <a:solidFill>
                  <a:schemeClr val="tx1"/>
                </a:solidFill>
              </a:rPr>
              <a:t>a single solution file. </a:t>
            </a:r>
            <a:endParaRPr lang="en-US" sz="2000" dirty="0">
              <a:solidFill>
                <a:schemeClr val="tx1"/>
              </a:solidFill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en-US" sz="2000" dirty="0">
                <a:solidFill>
                  <a:schemeClr val="tx1"/>
                </a:solidFill>
              </a:rPr>
              <a:t>A </a:t>
            </a:r>
            <a:r>
              <a:rPr lang="en-US" sz="2000" dirty="0">
                <a:solidFill>
                  <a:schemeClr val="tx1"/>
                </a:solidFill>
              </a:rPr>
              <a:t>solution can contain one or more projects</a:t>
            </a:r>
            <a:r>
              <a:rPr lang="en-US" sz="2000" dirty="0">
                <a:solidFill>
                  <a:schemeClr val="tx1"/>
                </a:solidFill>
              </a:rPr>
              <a:t>, and </a:t>
            </a:r>
            <a:r>
              <a:rPr lang="en-US" sz="2000" dirty="0">
                <a:solidFill>
                  <a:schemeClr val="tx1"/>
                </a:solidFill>
              </a:rPr>
              <a:t>Visual Studio 2017 creates the solution file to help organize </a:t>
            </a:r>
            <a:r>
              <a:rPr lang="en-US" sz="2000" dirty="0" smtClean="0">
                <a:solidFill>
                  <a:schemeClr val="tx1"/>
                </a:solidFill>
              </a:rPr>
              <a:t>these projects</a:t>
            </a:r>
            <a:r>
              <a:rPr lang="en-US" sz="2000" dirty="0">
                <a:solidFill>
                  <a:schemeClr val="tx1"/>
                </a:solidFill>
              </a:rPr>
              <a:t>. </a:t>
            </a:r>
            <a:endParaRPr lang="en-US" sz="2000" dirty="0">
              <a:solidFill>
                <a:schemeClr val="tx1"/>
              </a:solidFill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en-US" sz="2000" dirty="0">
                <a:solidFill>
                  <a:schemeClr val="tx1"/>
                </a:solidFill>
              </a:rPr>
              <a:t>If </a:t>
            </a:r>
            <a:r>
              <a:rPr lang="en-US" sz="2000" dirty="0">
                <a:solidFill>
                  <a:schemeClr val="tx1"/>
                </a:solidFill>
              </a:rPr>
              <a:t>you use File Explorer to look at your </a:t>
            </a:r>
            <a:r>
              <a:rPr lang="en-US" sz="2000" dirty="0">
                <a:solidFill>
                  <a:schemeClr val="tx1"/>
                </a:solidFill>
              </a:rPr>
              <a:t>Documents\</a:t>
            </a:r>
            <a:r>
              <a:rPr lang="en-US" sz="2000" dirty="0" err="1">
                <a:solidFill>
                  <a:schemeClr val="tx1"/>
                </a:solidFill>
              </a:rPr>
              <a:t>MicrosoftPress</a:t>
            </a:r>
            <a:r>
              <a:rPr lang="en-US" sz="2000" dirty="0">
                <a:solidFill>
                  <a:schemeClr val="tx1"/>
                </a:solidFill>
              </a:rPr>
              <a:t>\VCSBS\Chapter </a:t>
            </a:r>
            <a:r>
              <a:rPr lang="en-US" sz="2000" dirty="0">
                <a:solidFill>
                  <a:schemeClr val="tx1"/>
                </a:solidFill>
              </a:rPr>
              <a:t>1\</a:t>
            </a:r>
            <a:r>
              <a:rPr lang="en-US" sz="2000" dirty="0" err="1">
                <a:solidFill>
                  <a:schemeClr val="tx1"/>
                </a:solidFill>
              </a:rPr>
              <a:t>TestHello</a:t>
            </a:r>
            <a:r>
              <a:rPr lang="en-US" sz="2000" dirty="0">
                <a:solidFill>
                  <a:schemeClr val="tx1"/>
                </a:solidFill>
              </a:rPr>
              <a:t> folder, you’ll see that the actual </a:t>
            </a:r>
            <a:r>
              <a:rPr lang="en-US" sz="2000" dirty="0">
                <a:solidFill>
                  <a:schemeClr val="tx1"/>
                </a:solidFill>
              </a:rPr>
              <a:t>name of </a:t>
            </a:r>
            <a:r>
              <a:rPr lang="en-US" sz="2000" dirty="0">
                <a:solidFill>
                  <a:schemeClr val="tx1"/>
                </a:solidFill>
              </a:rPr>
              <a:t>this file is TestHello.sln.</a:t>
            </a:r>
            <a:endParaRPr lang="en-US" sz="2000" dirty="0">
              <a:solidFill>
                <a:schemeClr val="tx1"/>
              </a:solidFill>
            </a:endParaRPr>
          </a:p>
          <a:p>
            <a:endParaRPr 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2106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4434" y="0"/>
            <a:ext cx="10856046" cy="1208868"/>
          </a:xfrm>
        </p:spPr>
        <p:txBody>
          <a:bodyPr/>
          <a:lstStyle/>
          <a:p>
            <a:pPr algn="just"/>
            <a:r>
              <a:rPr lang="en-US" dirty="0" smtClean="0"/>
              <a:t>Features of “Solution Explorer” (</a:t>
            </a:r>
            <a:r>
              <a:rPr lang="en-US" dirty="0"/>
              <a:t>Continue</a:t>
            </a:r>
            <a:r>
              <a:rPr lang="en-US" dirty="0" smtClean="0"/>
              <a:t>…)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4434" y="1581784"/>
            <a:ext cx="10620915" cy="5028022"/>
          </a:xfrm>
        </p:spPr>
        <p:txBody>
          <a:bodyPr>
            <a:noAutofit/>
          </a:bodyPr>
          <a:lstStyle/>
          <a:p>
            <a:pPr algn="ctr"/>
            <a:r>
              <a:rPr lang="en-US" sz="2800" b="1" dirty="0" err="1" smtClean="0">
                <a:solidFill>
                  <a:schemeClr val="tx1"/>
                </a:solidFill>
              </a:rPr>
              <a:t>TestHello</a:t>
            </a:r>
            <a:endParaRPr lang="en-US" sz="2800" b="1" dirty="0">
              <a:solidFill>
                <a:schemeClr val="tx1"/>
              </a:solidFill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en-US" sz="2000" dirty="0">
                <a:solidFill>
                  <a:schemeClr val="tx1"/>
                </a:solidFill>
              </a:rPr>
              <a:t>This is the C# project file. </a:t>
            </a:r>
            <a:endParaRPr lang="en-US" sz="2000" dirty="0">
              <a:solidFill>
                <a:schemeClr val="tx1"/>
              </a:solidFill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en-US" sz="2000" dirty="0">
                <a:solidFill>
                  <a:schemeClr val="tx1"/>
                </a:solidFill>
              </a:rPr>
              <a:t>Each </a:t>
            </a:r>
            <a:r>
              <a:rPr lang="en-US" sz="2000" dirty="0">
                <a:solidFill>
                  <a:schemeClr val="tx1"/>
                </a:solidFill>
              </a:rPr>
              <a:t>project file references one </a:t>
            </a:r>
            <a:r>
              <a:rPr lang="en-US" sz="2000" dirty="0">
                <a:solidFill>
                  <a:schemeClr val="tx1"/>
                </a:solidFill>
              </a:rPr>
              <a:t>or more </a:t>
            </a:r>
            <a:r>
              <a:rPr lang="en-US" sz="2000" dirty="0">
                <a:solidFill>
                  <a:schemeClr val="tx1"/>
                </a:solidFill>
              </a:rPr>
              <a:t>files containing the source code and other artifacts for the project</a:t>
            </a:r>
            <a:r>
              <a:rPr lang="en-US" sz="2000" dirty="0">
                <a:solidFill>
                  <a:schemeClr val="tx1"/>
                </a:solidFill>
              </a:rPr>
              <a:t>, such </a:t>
            </a:r>
            <a:r>
              <a:rPr lang="en-US" sz="2000" dirty="0">
                <a:solidFill>
                  <a:schemeClr val="tx1"/>
                </a:solidFill>
              </a:rPr>
              <a:t>as graphics images. </a:t>
            </a:r>
            <a:endParaRPr lang="en-US" sz="2000" dirty="0">
              <a:solidFill>
                <a:schemeClr val="tx1"/>
              </a:solidFill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en-US" sz="2000" dirty="0">
                <a:solidFill>
                  <a:schemeClr val="tx1"/>
                </a:solidFill>
              </a:rPr>
              <a:t>You </a:t>
            </a:r>
            <a:r>
              <a:rPr lang="en-US" sz="2000" dirty="0">
                <a:solidFill>
                  <a:schemeClr val="tx1"/>
                </a:solidFill>
              </a:rPr>
              <a:t>must write all the source code in a </a:t>
            </a:r>
            <a:r>
              <a:rPr lang="en-US" sz="2000" dirty="0">
                <a:solidFill>
                  <a:schemeClr val="tx1"/>
                </a:solidFill>
              </a:rPr>
              <a:t>single project </a:t>
            </a:r>
            <a:r>
              <a:rPr lang="en-US" sz="2000" dirty="0">
                <a:solidFill>
                  <a:schemeClr val="tx1"/>
                </a:solidFill>
              </a:rPr>
              <a:t>in the same programming language. </a:t>
            </a:r>
            <a:endParaRPr lang="en-US" sz="2000" dirty="0">
              <a:solidFill>
                <a:schemeClr val="tx1"/>
              </a:solidFill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en-US" sz="2000" dirty="0">
                <a:solidFill>
                  <a:schemeClr val="tx1"/>
                </a:solidFill>
              </a:rPr>
              <a:t>In </a:t>
            </a:r>
            <a:r>
              <a:rPr lang="en-US" sz="2000" dirty="0">
                <a:solidFill>
                  <a:schemeClr val="tx1"/>
                </a:solidFill>
              </a:rPr>
              <a:t>File Explorer, this file </a:t>
            </a:r>
            <a:r>
              <a:rPr lang="en-US" sz="2000" dirty="0">
                <a:solidFill>
                  <a:schemeClr val="tx1"/>
                </a:solidFill>
              </a:rPr>
              <a:t>is actually </a:t>
            </a:r>
            <a:r>
              <a:rPr lang="en-US" sz="2000" dirty="0">
                <a:solidFill>
                  <a:schemeClr val="tx1"/>
                </a:solidFill>
              </a:rPr>
              <a:t>called </a:t>
            </a:r>
            <a:r>
              <a:rPr lang="en-US" sz="2000" dirty="0" err="1">
                <a:solidFill>
                  <a:schemeClr val="tx1"/>
                </a:solidFill>
              </a:rPr>
              <a:t>TestHello.csproj</a:t>
            </a:r>
            <a:r>
              <a:rPr lang="en-US" sz="2000" dirty="0">
                <a:solidFill>
                  <a:schemeClr val="tx1"/>
                </a:solidFill>
              </a:rPr>
              <a:t>, and it is stored in the \</a:t>
            </a:r>
            <a:r>
              <a:rPr lang="en-US" sz="2000" dirty="0">
                <a:solidFill>
                  <a:schemeClr val="tx1"/>
                </a:solidFill>
              </a:rPr>
              <a:t>Microsoft Press\VCSBS\Chapter </a:t>
            </a:r>
            <a:r>
              <a:rPr lang="en-US" sz="2000" dirty="0">
                <a:solidFill>
                  <a:schemeClr val="tx1"/>
                </a:solidFill>
              </a:rPr>
              <a:t>1\ </a:t>
            </a:r>
            <a:r>
              <a:rPr lang="en-US" sz="2000" dirty="0" err="1">
                <a:solidFill>
                  <a:schemeClr val="tx1"/>
                </a:solidFill>
              </a:rPr>
              <a:t>TestHello</a:t>
            </a:r>
            <a:r>
              <a:rPr lang="en-US" sz="2000" dirty="0">
                <a:solidFill>
                  <a:schemeClr val="tx1"/>
                </a:solidFill>
              </a:rPr>
              <a:t>\</a:t>
            </a:r>
            <a:r>
              <a:rPr lang="en-US" sz="2000" dirty="0" err="1">
                <a:solidFill>
                  <a:schemeClr val="tx1"/>
                </a:solidFill>
              </a:rPr>
              <a:t>TestHello</a:t>
            </a:r>
            <a:r>
              <a:rPr lang="en-US" sz="2000" dirty="0">
                <a:solidFill>
                  <a:schemeClr val="tx1"/>
                </a:solidFill>
              </a:rPr>
              <a:t> folder in your </a:t>
            </a:r>
            <a:r>
              <a:rPr lang="en-US" sz="2000" dirty="0">
                <a:solidFill>
                  <a:schemeClr val="tx1"/>
                </a:solidFill>
              </a:rPr>
              <a:t>Documents folder</a:t>
            </a:r>
            <a:r>
              <a:rPr lang="en-US" sz="2000" dirty="0">
                <a:solidFill>
                  <a:schemeClr val="tx1"/>
                </a:solidFill>
              </a:rPr>
              <a:t>.</a:t>
            </a:r>
          </a:p>
          <a:p>
            <a:endParaRPr 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9777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4434" y="0"/>
            <a:ext cx="10856046" cy="1208868"/>
          </a:xfrm>
        </p:spPr>
        <p:txBody>
          <a:bodyPr/>
          <a:lstStyle/>
          <a:p>
            <a:pPr algn="just"/>
            <a:r>
              <a:rPr lang="en-US" dirty="0" smtClean="0"/>
              <a:t>Features of “Solution Explorer” (</a:t>
            </a:r>
            <a:r>
              <a:rPr lang="en-US" dirty="0"/>
              <a:t>Continue</a:t>
            </a:r>
            <a:r>
              <a:rPr lang="en-US" dirty="0" smtClean="0"/>
              <a:t>…)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4434" y="1581784"/>
            <a:ext cx="10620915" cy="5028022"/>
          </a:xfrm>
        </p:spPr>
        <p:txBody>
          <a:bodyPr>
            <a:noAutofit/>
          </a:bodyPr>
          <a:lstStyle/>
          <a:p>
            <a:pPr algn="ctr"/>
            <a:r>
              <a:rPr lang="en-US" sz="2800" b="1" dirty="0" smtClean="0">
                <a:solidFill>
                  <a:schemeClr val="tx1"/>
                </a:solidFill>
              </a:rPr>
              <a:t>Properties</a:t>
            </a:r>
            <a:endParaRPr lang="en-US" sz="2800" b="1" dirty="0">
              <a:solidFill>
                <a:schemeClr val="tx1"/>
              </a:solidFill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en-US" sz="2000" dirty="0">
                <a:solidFill>
                  <a:schemeClr val="tx1"/>
                </a:solidFill>
              </a:rPr>
              <a:t>This is a folder in the </a:t>
            </a:r>
            <a:r>
              <a:rPr lang="en-US" sz="2000" dirty="0" err="1">
                <a:solidFill>
                  <a:schemeClr val="tx1"/>
                </a:solidFill>
              </a:rPr>
              <a:t>TestHello</a:t>
            </a:r>
            <a:r>
              <a:rPr lang="en-US" sz="2000" dirty="0">
                <a:solidFill>
                  <a:schemeClr val="tx1"/>
                </a:solidFill>
              </a:rPr>
              <a:t> project. </a:t>
            </a:r>
            <a:endParaRPr lang="en-US" sz="2000" dirty="0">
              <a:solidFill>
                <a:schemeClr val="tx1"/>
              </a:solidFill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en-US" sz="2000" dirty="0">
                <a:solidFill>
                  <a:schemeClr val="tx1"/>
                </a:solidFill>
              </a:rPr>
              <a:t>If </a:t>
            </a:r>
            <a:r>
              <a:rPr lang="en-US" sz="2000" dirty="0">
                <a:solidFill>
                  <a:schemeClr val="tx1"/>
                </a:solidFill>
              </a:rPr>
              <a:t>you expand </a:t>
            </a:r>
            <a:r>
              <a:rPr lang="en-US" sz="2000" dirty="0">
                <a:solidFill>
                  <a:schemeClr val="tx1"/>
                </a:solidFill>
              </a:rPr>
              <a:t>it (</a:t>
            </a:r>
            <a:r>
              <a:rPr lang="en-US" sz="2000" dirty="0">
                <a:solidFill>
                  <a:schemeClr val="tx1"/>
                </a:solidFill>
              </a:rPr>
              <a:t>click the arrow next to Properties), you will see that it contains a </a:t>
            </a:r>
            <a:r>
              <a:rPr lang="en-US" sz="2000" dirty="0">
                <a:solidFill>
                  <a:schemeClr val="tx1"/>
                </a:solidFill>
              </a:rPr>
              <a:t>file called </a:t>
            </a:r>
            <a:r>
              <a:rPr lang="en-US" sz="2000" dirty="0" err="1">
                <a:solidFill>
                  <a:schemeClr val="tx1"/>
                </a:solidFill>
              </a:rPr>
              <a:t>AssemblyInfo.cs</a:t>
            </a:r>
            <a:r>
              <a:rPr lang="en-US" sz="2000" dirty="0">
                <a:solidFill>
                  <a:schemeClr val="tx1"/>
                </a:solidFill>
              </a:rPr>
              <a:t>. </a:t>
            </a:r>
            <a:endParaRPr lang="en-US" sz="2000" dirty="0" smtClean="0">
              <a:solidFill>
                <a:schemeClr val="tx1"/>
              </a:solidFill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en-US" sz="2000" dirty="0" err="1" smtClean="0">
                <a:solidFill>
                  <a:schemeClr val="tx1"/>
                </a:solidFill>
              </a:rPr>
              <a:t>AssemblyInfo.cs</a:t>
            </a:r>
            <a:r>
              <a:rPr lang="en-US" sz="2000" dirty="0" smtClean="0">
                <a:solidFill>
                  <a:schemeClr val="tx1"/>
                </a:solidFill>
              </a:rPr>
              <a:t> </a:t>
            </a:r>
            <a:r>
              <a:rPr lang="en-US" sz="2000" dirty="0">
                <a:solidFill>
                  <a:schemeClr val="tx1"/>
                </a:solidFill>
              </a:rPr>
              <a:t>is a special file that you can </a:t>
            </a:r>
            <a:r>
              <a:rPr lang="en-US" sz="2000" dirty="0">
                <a:solidFill>
                  <a:schemeClr val="tx1"/>
                </a:solidFill>
              </a:rPr>
              <a:t>use to </a:t>
            </a:r>
            <a:r>
              <a:rPr lang="en-US" sz="2000" dirty="0">
                <a:solidFill>
                  <a:schemeClr val="tx1"/>
                </a:solidFill>
              </a:rPr>
              <a:t>add attributes to a program, such as the name of the author, the date </a:t>
            </a:r>
            <a:r>
              <a:rPr lang="en-US" sz="2000" dirty="0">
                <a:solidFill>
                  <a:schemeClr val="tx1"/>
                </a:solidFill>
              </a:rPr>
              <a:t>the program </a:t>
            </a:r>
            <a:r>
              <a:rPr lang="en-US" sz="2000" dirty="0">
                <a:solidFill>
                  <a:schemeClr val="tx1"/>
                </a:solidFill>
              </a:rPr>
              <a:t>was written, and so on. </a:t>
            </a:r>
            <a:endParaRPr lang="en-US" sz="2000" dirty="0">
              <a:solidFill>
                <a:schemeClr val="tx1"/>
              </a:solidFill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en-US" sz="2000" dirty="0">
                <a:solidFill>
                  <a:schemeClr val="tx1"/>
                </a:solidFill>
              </a:rPr>
              <a:t>You </a:t>
            </a:r>
            <a:r>
              <a:rPr lang="en-US" sz="2000" dirty="0">
                <a:solidFill>
                  <a:schemeClr val="tx1"/>
                </a:solidFill>
              </a:rPr>
              <a:t>can specify additional attributes </a:t>
            </a:r>
            <a:r>
              <a:rPr lang="en-US" sz="2000" dirty="0">
                <a:solidFill>
                  <a:schemeClr val="tx1"/>
                </a:solidFill>
              </a:rPr>
              <a:t>to modify </a:t>
            </a:r>
            <a:r>
              <a:rPr lang="en-US" sz="2000" dirty="0">
                <a:solidFill>
                  <a:schemeClr val="tx1"/>
                </a:solidFill>
              </a:rPr>
              <a:t>the way in which the program runs.</a:t>
            </a:r>
          </a:p>
        </p:txBody>
      </p:sp>
    </p:spTree>
    <p:extLst>
      <p:ext uri="{BB962C8B-B14F-4D97-AF65-F5344CB8AC3E}">
        <p14:creationId xmlns:p14="http://schemas.microsoft.com/office/powerpoint/2010/main" val="4201476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4434" y="0"/>
            <a:ext cx="10856046" cy="1208868"/>
          </a:xfrm>
        </p:spPr>
        <p:txBody>
          <a:bodyPr/>
          <a:lstStyle/>
          <a:p>
            <a:pPr algn="just"/>
            <a:r>
              <a:rPr lang="en-US" dirty="0" smtClean="0"/>
              <a:t>Features of “Solution Explorer” (</a:t>
            </a:r>
            <a:r>
              <a:rPr lang="en-US" dirty="0"/>
              <a:t>Continue</a:t>
            </a:r>
            <a:r>
              <a:rPr lang="en-US" dirty="0" smtClean="0"/>
              <a:t>…)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4434" y="1581784"/>
            <a:ext cx="10620915" cy="5028022"/>
          </a:xfrm>
        </p:spPr>
        <p:txBody>
          <a:bodyPr>
            <a:noAutofit/>
          </a:bodyPr>
          <a:lstStyle/>
          <a:p>
            <a:pPr algn="ctr"/>
            <a:r>
              <a:rPr lang="en-US" sz="2800" b="1" dirty="0" smtClean="0">
                <a:solidFill>
                  <a:schemeClr val="tx1"/>
                </a:solidFill>
              </a:rPr>
              <a:t>References (1/2)</a:t>
            </a:r>
            <a:endParaRPr lang="en-US" sz="2800" b="1" dirty="0">
              <a:solidFill>
                <a:schemeClr val="tx1"/>
              </a:solidFill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en-US" sz="2000" dirty="0">
                <a:solidFill>
                  <a:schemeClr val="tx1"/>
                </a:solidFill>
              </a:rPr>
              <a:t>This folder contains references to libraries of compiled </a:t>
            </a:r>
            <a:r>
              <a:rPr lang="en-US" sz="2000" dirty="0">
                <a:solidFill>
                  <a:schemeClr val="tx1"/>
                </a:solidFill>
              </a:rPr>
              <a:t>code that </a:t>
            </a:r>
            <a:r>
              <a:rPr lang="en-US" sz="2000" dirty="0">
                <a:solidFill>
                  <a:schemeClr val="tx1"/>
                </a:solidFill>
              </a:rPr>
              <a:t>your application can use. </a:t>
            </a:r>
            <a:endParaRPr lang="en-US" sz="2000" dirty="0">
              <a:solidFill>
                <a:schemeClr val="tx1"/>
              </a:solidFill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en-US" sz="2000" dirty="0">
                <a:solidFill>
                  <a:schemeClr val="tx1"/>
                </a:solidFill>
              </a:rPr>
              <a:t>When </a:t>
            </a:r>
            <a:r>
              <a:rPr lang="en-US" sz="2000" dirty="0">
                <a:solidFill>
                  <a:schemeClr val="tx1"/>
                </a:solidFill>
              </a:rPr>
              <a:t>your C# code is compiled, it </a:t>
            </a:r>
            <a:r>
              <a:rPr lang="en-US" sz="2000" dirty="0">
                <a:solidFill>
                  <a:schemeClr val="tx1"/>
                </a:solidFill>
              </a:rPr>
              <a:t>is converted </a:t>
            </a:r>
            <a:r>
              <a:rPr lang="en-US" sz="2000" dirty="0">
                <a:solidFill>
                  <a:schemeClr val="tx1"/>
                </a:solidFill>
              </a:rPr>
              <a:t>into a library and given a unique name. In the Microsoft .</a:t>
            </a:r>
            <a:r>
              <a:rPr lang="en-US" sz="2000" dirty="0">
                <a:solidFill>
                  <a:schemeClr val="tx1"/>
                </a:solidFill>
              </a:rPr>
              <a:t>NET Framework</a:t>
            </a:r>
            <a:r>
              <a:rPr lang="en-US" sz="2000" dirty="0">
                <a:solidFill>
                  <a:schemeClr val="tx1"/>
                </a:solidFill>
              </a:rPr>
              <a:t>, these libraries are called assemblies. </a:t>
            </a:r>
            <a:endParaRPr lang="en-US" sz="2000" dirty="0">
              <a:solidFill>
                <a:schemeClr val="tx1"/>
              </a:solidFill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en-US" sz="2000" dirty="0">
                <a:solidFill>
                  <a:schemeClr val="tx1"/>
                </a:solidFill>
              </a:rPr>
              <a:t>Developers use assemblies </a:t>
            </a:r>
            <a:r>
              <a:rPr lang="en-US" sz="2000" dirty="0">
                <a:solidFill>
                  <a:schemeClr val="tx1"/>
                </a:solidFill>
              </a:rPr>
              <a:t>to package useful functionality that they have written so </a:t>
            </a:r>
            <a:r>
              <a:rPr lang="en-US" sz="2000" dirty="0">
                <a:solidFill>
                  <a:schemeClr val="tx1"/>
                </a:solidFill>
              </a:rPr>
              <a:t>that they </a:t>
            </a:r>
            <a:r>
              <a:rPr lang="en-US" sz="2000" dirty="0">
                <a:solidFill>
                  <a:schemeClr val="tx1"/>
                </a:solidFill>
              </a:rPr>
              <a:t>can distribute it to other developers who might want to use </a:t>
            </a:r>
            <a:r>
              <a:rPr lang="en-US" sz="2000" dirty="0">
                <a:solidFill>
                  <a:schemeClr val="tx1"/>
                </a:solidFill>
              </a:rPr>
              <a:t>these features </a:t>
            </a:r>
            <a:r>
              <a:rPr lang="en-US" sz="2000" dirty="0">
                <a:solidFill>
                  <a:schemeClr val="tx1"/>
                </a:solidFill>
              </a:rPr>
              <a:t>in their own applications. </a:t>
            </a:r>
            <a:endParaRPr 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0647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4434" y="0"/>
            <a:ext cx="10856046" cy="1208868"/>
          </a:xfrm>
        </p:spPr>
        <p:txBody>
          <a:bodyPr/>
          <a:lstStyle/>
          <a:p>
            <a:pPr algn="just"/>
            <a:r>
              <a:rPr lang="en-US" dirty="0" smtClean="0"/>
              <a:t>Features of “Solution Explorer” (</a:t>
            </a:r>
            <a:r>
              <a:rPr lang="en-US" dirty="0"/>
              <a:t>Continue</a:t>
            </a:r>
            <a:r>
              <a:rPr lang="en-US" dirty="0" smtClean="0"/>
              <a:t>…)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4434" y="1581784"/>
            <a:ext cx="10620915" cy="5028022"/>
          </a:xfrm>
        </p:spPr>
        <p:txBody>
          <a:bodyPr>
            <a:noAutofit/>
          </a:bodyPr>
          <a:lstStyle/>
          <a:p>
            <a:pPr algn="ctr"/>
            <a:r>
              <a:rPr lang="en-US" sz="2800" b="1" dirty="0" smtClean="0">
                <a:solidFill>
                  <a:schemeClr val="tx1"/>
                </a:solidFill>
              </a:rPr>
              <a:t>References (2/2)</a:t>
            </a:r>
            <a:endParaRPr lang="en-US" sz="2800" b="1" dirty="0">
              <a:solidFill>
                <a:schemeClr val="tx1"/>
              </a:solidFill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en-US" sz="2000" dirty="0">
                <a:solidFill>
                  <a:schemeClr val="tx1"/>
                </a:solidFill>
              </a:rPr>
              <a:t>If </a:t>
            </a:r>
            <a:r>
              <a:rPr lang="en-US" sz="2000" dirty="0">
                <a:solidFill>
                  <a:schemeClr val="tx1"/>
                </a:solidFill>
              </a:rPr>
              <a:t>you expand the References folder</a:t>
            </a:r>
            <a:r>
              <a:rPr lang="en-US" sz="2000" dirty="0">
                <a:solidFill>
                  <a:schemeClr val="tx1"/>
                </a:solidFill>
              </a:rPr>
              <a:t>, you </a:t>
            </a:r>
            <a:r>
              <a:rPr lang="en-US" sz="2000" dirty="0">
                <a:solidFill>
                  <a:schemeClr val="tx1"/>
                </a:solidFill>
              </a:rPr>
              <a:t>will see the default set of references that Visual Studio 2017 adds </a:t>
            </a:r>
            <a:r>
              <a:rPr lang="en-US" sz="2000" dirty="0" smtClean="0">
                <a:solidFill>
                  <a:schemeClr val="tx1"/>
                </a:solidFill>
              </a:rPr>
              <a:t>to your </a:t>
            </a:r>
            <a:r>
              <a:rPr lang="en-US" sz="2000" dirty="0">
                <a:solidFill>
                  <a:schemeClr val="tx1"/>
                </a:solidFill>
              </a:rPr>
              <a:t>project. </a:t>
            </a:r>
            <a:endParaRPr lang="en-US" sz="2000" dirty="0">
              <a:solidFill>
                <a:schemeClr val="tx1"/>
              </a:solidFill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en-US" sz="2000" dirty="0">
                <a:solidFill>
                  <a:schemeClr val="tx1"/>
                </a:solidFill>
              </a:rPr>
              <a:t>These </a:t>
            </a:r>
            <a:r>
              <a:rPr lang="en-US" sz="2000" dirty="0">
                <a:solidFill>
                  <a:schemeClr val="tx1"/>
                </a:solidFill>
              </a:rPr>
              <a:t>assemblies provide access to many of the </a:t>
            </a:r>
            <a:r>
              <a:rPr lang="en-US" sz="2000" dirty="0" smtClean="0">
                <a:solidFill>
                  <a:schemeClr val="tx1"/>
                </a:solidFill>
              </a:rPr>
              <a:t>commonly used </a:t>
            </a:r>
            <a:r>
              <a:rPr lang="en-US" sz="2000" dirty="0">
                <a:solidFill>
                  <a:schemeClr val="tx1"/>
                </a:solidFill>
              </a:rPr>
              <a:t>features of the .NET Framework and are provided by Microsoft </a:t>
            </a:r>
            <a:r>
              <a:rPr lang="en-US" sz="2000" dirty="0">
                <a:solidFill>
                  <a:schemeClr val="tx1"/>
                </a:solidFill>
              </a:rPr>
              <a:t>with Visual </a:t>
            </a:r>
            <a:r>
              <a:rPr lang="en-US" sz="2000" dirty="0">
                <a:solidFill>
                  <a:schemeClr val="tx1"/>
                </a:solidFill>
              </a:rPr>
              <a:t>Studio 2017</a:t>
            </a:r>
            <a:r>
              <a:rPr lang="en-US" sz="2000" dirty="0" smtClean="0">
                <a:solidFill>
                  <a:schemeClr val="tx1"/>
                </a:solidFill>
              </a:rPr>
              <a:t>.</a:t>
            </a:r>
            <a:endParaRPr 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0244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4434" y="0"/>
            <a:ext cx="10856046" cy="1208868"/>
          </a:xfrm>
        </p:spPr>
        <p:txBody>
          <a:bodyPr/>
          <a:lstStyle/>
          <a:p>
            <a:pPr algn="just"/>
            <a:r>
              <a:rPr lang="en-US" dirty="0" smtClean="0"/>
              <a:t>Features of “Solution Explorer” (</a:t>
            </a:r>
            <a:r>
              <a:rPr lang="en-US" dirty="0"/>
              <a:t>Continue</a:t>
            </a:r>
            <a:r>
              <a:rPr lang="en-US" dirty="0" smtClean="0"/>
              <a:t>…)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4434" y="1581784"/>
            <a:ext cx="10141943" cy="5028022"/>
          </a:xfrm>
        </p:spPr>
        <p:txBody>
          <a:bodyPr>
            <a:noAutofit/>
          </a:bodyPr>
          <a:lstStyle/>
          <a:p>
            <a:pPr algn="ctr"/>
            <a:r>
              <a:rPr lang="en-US" sz="2800" b="1" dirty="0" err="1" smtClean="0">
                <a:solidFill>
                  <a:schemeClr val="tx1"/>
                </a:solidFill>
              </a:rPr>
              <a:t>App.config</a:t>
            </a:r>
            <a:endParaRPr lang="en-US" sz="2800" b="1" dirty="0">
              <a:solidFill>
                <a:schemeClr val="tx1"/>
              </a:solidFill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en-US" sz="2000" dirty="0">
                <a:solidFill>
                  <a:schemeClr val="tx1"/>
                </a:solidFill>
              </a:rPr>
              <a:t>This is the application configuration file. </a:t>
            </a:r>
            <a:endParaRPr lang="en-US" sz="2000" dirty="0">
              <a:solidFill>
                <a:schemeClr val="tx1"/>
              </a:solidFill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en-US" sz="2000" dirty="0">
                <a:solidFill>
                  <a:schemeClr val="tx1"/>
                </a:solidFill>
              </a:rPr>
              <a:t>It </a:t>
            </a:r>
            <a:r>
              <a:rPr lang="en-US" sz="2000" dirty="0">
                <a:solidFill>
                  <a:schemeClr val="tx1"/>
                </a:solidFill>
              </a:rPr>
              <a:t>is optional, </a:t>
            </a:r>
            <a:r>
              <a:rPr lang="en-US" sz="2000" dirty="0">
                <a:solidFill>
                  <a:schemeClr val="tx1"/>
                </a:solidFill>
              </a:rPr>
              <a:t>and it </a:t>
            </a:r>
            <a:r>
              <a:rPr lang="en-US" sz="2000" dirty="0">
                <a:solidFill>
                  <a:schemeClr val="tx1"/>
                </a:solidFill>
              </a:rPr>
              <a:t>might not always be present. </a:t>
            </a:r>
            <a:endParaRPr lang="en-US" sz="2000" dirty="0">
              <a:solidFill>
                <a:schemeClr val="tx1"/>
              </a:solidFill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en-US" sz="2000" dirty="0">
                <a:solidFill>
                  <a:schemeClr val="tx1"/>
                </a:solidFill>
              </a:rPr>
              <a:t>You </a:t>
            </a:r>
            <a:r>
              <a:rPr lang="en-US" sz="2000" dirty="0">
                <a:solidFill>
                  <a:schemeClr val="tx1"/>
                </a:solidFill>
              </a:rPr>
              <a:t>can specify settings that </a:t>
            </a:r>
            <a:r>
              <a:rPr lang="en-US" sz="2000" dirty="0">
                <a:solidFill>
                  <a:schemeClr val="tx1"/>
                </a:solidFill>
              </a:rPr>
              <a:t>your application </a:t>
            </a:r>
            <a:r>
              <a:rPr lang="en-US" sz="2000" dirty="0">
                <a:solidFill>
                  <a:schemeClr val="tx1"/>
                </a:solidFill>
              </a:rPr>
              <a:t>uses at run time to modify its behavior, such as the version </a:t>
            </a:r>
            <a:r>
              <a:rPr lang="en-US" sz="2000" dirty="0" smtClean="0">
                <a:solidFill>
                  <a:schemeClr val="tx1"/>
                </a:solidFill>
              </a:rPr>
              <a:t>of the </a:t>
            </a:r>
            <a:r>
              <a:rPr lang="en-US" sz="2000" dirty="0">
                <a:solidFill>
                  <a:schemeClr val="tx1"/>
                </a:solidFill>
              </a:rPr>
              <a:t>.NET Framework to use to run the application</a:t>
            </a:r>
            <a:r>
              <a:rPr lang="en-US" sz="2000" dirty="0">
                <a:solidFill>
                  <a:schemeClr val="tx1"/>
                </a:solidFill>
              </a:rPr>
              <a:t>.</a:t>
            </a:r>
            <a:endParaRPr 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1510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4434" y="0"/>
            <a:ext cx="10856046" cy="1208868"/>
          </a:xfrm>
        </p:spPr>
        <p:txBody>
          <a:bodyPr/>
          <a:lstStyle/>
          <a:p>
            <a:pPr algn="just"/>
            <a:r>
              <a:rPr lang="en-US" dirty="0" smtClean="0"/>
              <a:t>Features of “Solution Explorer” (</a:t>
            </a:r>
            <a:r>
              <a:rPr lang="en-US" dirty="0"/>
              <a:t>Continue</a:t>
            </a:r>
            <a:r>
              <a:rPr lang="en-US" dirty="0" smtClean="0"/>
              <a:t>…)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4434" y="1581784"/>
            <a:ext cx="10141943" cy="5028022"/>
          </a:xfrm>
        </p:spPr>
        <p:txBody>
          <a:bodyPr>
            <a:noAutofit/>
          </a:bodyPr>
          <a:lstStyle/>
          <a:p>
            <a:pPr algn="ctr"/>
            <a:r>
              <a:rPr lang="en-US" sz="2800" b="1" dirty="0" err="1" smtClean="0">
                <a:solidFill>
                  <a:schemeClr val="tx1"/>
                </a:solidFill>
              </a:rPr>
              <a:t>Program.cs</a:t>
            </a:r>
            <a:endParaRPr lang="en-US" sz="2800" b="1" dirty="0">
              <a:solidFill>
                <a:schemeClr val="tx1"/>
              </a:solidFill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en-US" sz="2000" dirty="0">
                <a:solidFill>
                  <a:schemeClr val="tx1"/>
                </a:solidFill>
              </a:rPr>
              <a:t>This is a C# source file, and it is displayed in the Code </a:t>
            </a:r>
            <a:r>
              <a:rPr lang="en-US" sz="2000" dirty="0">
                <a:solidFill>
                  <a:schemeClr val="tx1"/>
                </a:solidFill>
              </a:rPr>
              <a:t>and Text </a:t>
            </a:r>
            <a:r>
              <a:rPr lang="en-US" sz="2000" dirty="0">
                <a:solidFill>
                  <a:schemeClr val="tx1"/>
                </a:solidFill>
              </a:rPr>
              <a:t>Editor window when the project is first created. </a:t>
            </a:r>
            <a:endParaRPr lang="en-US" sz="2000" dirty="0" smtClean="0">
              <a:solidFill>
                <a:schemeClr val="tx1"/>
              </a:solidFill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en-US" sz="2000" dirty="0" smtClean="0">
                <a:solidFill>
                  <a:schemeClr val="tx1"/>
                </a:solidFill>
              </a:rPr>
              <a:t>You </a:t>
            </a:r>
            <a:r>
              <a:rPr lang="en-US" sz="2000" dirty="0">
                <a:solidFill>
                  <a:schemeClr val="tx1"/>
                </a:solidFill>
              </a:rPr>
              <a:t>will write </a:t>
            </a:r>
            <a:r>
              <a:rPr lang="en-US" sz="2000" dirty="0">
                <a:solidFill>
                  <a:schemeClr val="tx1"/>
                </a:solidFill>
              </a:rPr>
              <a:t>your code </a:t>
            </a:r>
            <a:r>
              <a:rPr lang="en-US" sz="2000" dirty="0">
                <a:solidFill>
                  <a:schemeClr val="tx1"/>
                </a:solidFill>
              </a:rPr>
              <a:t>for the console application in this file. </a:t>
            </a:r>
            <a:endParaRPr lang="en-US" sz="2000" dirty="0">
              <a:solidFill>
                <a:schemeClr val="tx1"/>
              </a:solidFill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en-US" sz="2000" dirty="0">
                <a:solidFill>
                  <a:schemeClr val="tx1"/>
                </a:solidFill>
              </a:rPr>
              <a:t>It </a:t>
            </a:r>
            <a:r>
              <a:rPr lang="en-US" sz="2000" dirty="0">
                <a:solidFill>
                  <a:schemeClr val="tx1"/>
                </a:solidFill>
              </a:rPr>
              <a:t>also contains some code </a:t>
            </a:r>
            <a:r>
              <a:rPr lang="en-US" sz="2000" dirty="0">
                <a:solidFill>
                  <a:schemeClr val="tx1"/>
                </a:solidFill>
              </a:rPr>
              <a:t>that Visual </a:t>
            </a:r>
            <a:r>
              <a:rPr lang="en-US" sz="2000" dirty="0">
                <a:solidFill>
                  <a:schemeClr val="tx1"/>
                </a:solidFill>
              </a:rPr>
              <a:t>Studio 2017 provides automatically, which you will </a:t>
            </a:r>
            <a:r>
              <a:rPr lang="en-US" sz="2000" dirty="0">
                <a:solidFill>
                  <a:schemeClr val="tx1"/>
                </a:solidFill>
              </a:rPr>
              <a:t>examine shortly</a:t>
            </a:r>
            <a:r>
              <a:rPr lang="en-US" sz="2000" dirty="0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97426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4434" y="0"/>
            <a:ext cx="10856046" cy="1208868"/>
          </a:xfrm>
        </p:spPr>
        <p:txBody>
          <a:bodyPr/>
          <a:lstStyle/>
          <a:p>
            <a:pPr algn="just"/>
            <a:r>
              <a:rPr lang="en-US" dirty="0" smtClean="0"/>
              <a:t>Write Your First Program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4434" y="1581784"/>
            <a:ext cx="10141943" cy="5028022"/>
          </a:xfrm>
        </p:spPr>
        <p:txBody>
          <a:bodyPr>
            <a:noAutofit/>
          </a:bodyPr>
          <a:lstStyle/>
          <a:p>
            <a:pPr marL="342900" indent="-342900" algn="just">
              <a:buFont typeface="+mj-lt"/>
              <a:buAutoNum type="arabicPeriod"/>
            </a:pPr>
            <a:r>
              <a:rPr lang="en-US" sz="2000" dirty="0">
                <a:solidFill>
                  <a:schemeClr val="tx1"/>
                </a:solidFill>
              </a:rPr>
              <a:t>The </a:t>
            </a:r>
            <a:r>
              <a:rPr lang="en-US" sz="2000" dirty="0" err="1">
                <a:solidFill>
                  <a:schemeClr val="tx1"/>
                </a:solidFill>
              </a:rPr>
              <a:t>Program.cs</a:t>
            </a:r>
            <a:r>
              <a:rPr lang="en-US" sz="2000" dirty="0">
                <a:solidFill>
                  <a:schemeClr val="tx1"/>
                </a:solidFill>
              </a:rPr>
              <a:t> file defines a class called Program that contains a method </a:t>
            </a:r>
            <a:r>
              <a:rPr lang="en-US" sz="2000" dirty="0">
                <a:solidFill>
                  <a:schemeClr val="tx1"/>
                </a:solidFill>
              </a:rPr>
              <a:t>called Main</a:t>
            </a:r>
            <a:r>
              <a:rPr lang="en-US" sz="2000" dirty="0">
                <a:solidFill>
                  <a:schemeClr val="tx1"/>
                </a:solidFill>
              </a:rPr>
              <a:t>. </a:t>
            </a:r>
            <a:endParaRPr lang="en-US" sz="2000" dirty="0">
              <a:solidFill>
                <a:schemeClr val="tx1"/>
              </a:solidFill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en-US" sz="2000" dirty="0">
                <a:solidFill>
                  <a:schemeClr val="tx1"/>
                </a:solidFill>
              </a:rPr>
              <a:t>In </a:t>
            </a:r>
            <a:r>
              <a:rPr lang="en-US" sz="2000" dirty="0">
                <a:solidFill>
                  <a:schemeClr val="tx1"/>
                </a:solidFill>
              </a:rPr>
              <a:t>C#, all executable code must be defined within a method, and </a:t>
            </a:r>
            <a:r>
              <a:rPr lang="en-US" sz="2000" dirty="0">
                <a:solidFill>
                  <a:schemeClr val="tx1"/>
                </a:solidFill>
              </a:rPr>
              <a:t>all methods </a:t>
            </a:r>
            <a:r>
              <a:rPr lang="en-US" sz="2000" dirty="0">
                <a:solidFill>
                  <a:schemeClr val="tx1"/>
                </a:solidFill>
              </a:rPr>
              <a:t>must belong to a class or a </a:t>
            </a:r>
            <a:r>
              <a:rPr lang="en-US" sz="2000" dirty="0" err="1">
                <a:solidFill>
                  <a:schemeClr val="tx1"/>
                </a:solidFill>
              </a:rPr>
              <a:t>struct</a:t>
            </a:r>
            <a:r>
              <a:rPr lang="en-US" sz="2000" dirty="0">
                <a:solidFill>
                  <a:schemeClr val="tx1"/>
                </a:solidFill>
              </a:rPr>
              <a:t>.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sz="2000" dirty="0">
                <a:solidFill>
                  <a:schemeClr val="tx1"/>
                </a:solidFill>
              </a:rPr>
              <a:t>The Main method designates the program’s entry point. </a:t>
            </a:r>
            <a:endParaRPr lang="en-US" sz="2000" dirty="0">
              <a:solidFill>
                <a:schemeClr val="tx1"/>
              </a:solidFill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en-US" sz="2000" dirty="0">
                <a:solidFill>
                  <a:schemeClr val="tx1"/>
                </a:solidFill>
              </a:rPr>
              <a:t>This </a:t>
            </a:r>
            <a:r>
              <a:rPr lang="en-US" sz="2000" dirty="0">
                <a:solidFill>
                  <a:schemeClr val="tx1"/>
                </a:solidFill>
              </a:rPr>
              <a:t>method </a:t>
            </a:r>
            <a:r>
              <a:rPr lang="en-US" sz="2000" dirty="0">
                <a:solidFill>
                  <a:schemeClr val="tx1"/>
                </a:solidFill>
              </a:rPr>
              <a:t>should be </a:t>
            </a:r>
            <a:r>
              <a:rPr lang="en-US" sz="2000" dirty="0">
                <a:solidFill>
                  <a:schemeClr val="tx1"/>
                </a:solidFill>
              </a:rPr>
              <a:t>defined in the manner specified in the Program class as a static method</a:t>
            </a:r>
            <a:r>
              <a:rPr lang="en-US" sz="2000" dirty="0">
                <a:solidFill>
                  <a:schemeClr val="tx1"/>
                </a:solidFill>
              </a:rPr>
              <a:t>; otherwise</a:t>
            </a:r>
            <a:r>
              <a:rPr lang="en-US" sz="2000" dirty="0">
                <a:solidFill>
                  <a:schemeClr val="tx1"/>
                </a:solidFill>
              </a:rPr>
              <a:t>, the .NET Framework might not recognize it as the starting point </a:t>
            </a:r>
            <a:r>
              <a:rPr lang="en-US" sz="2000" dirty="0">
                <a:solidFill>
                  <a:schemeClr val="tx1"/>
                </a:solidFill>
              </a:rPr>
              <a:t>for your </a:t>
            </a:r>
            <a:r>
              <a:rPr lang="en-US" sz="2000" dirty="0">
                <a:solidFill>
                  <a:schemeClr val="tx1"/>
                </a:solidFill>
              </a:rPr>
              <a:t>application when you run it.</a:t>
            </a:r>
          </a:p>
        </p:txBody>
      </p:sp>
    </p:spTree>
    <p:extLst>
      <p:ext uri="{BB962C8B-B14F-4D97-AF65-F5344CB8AC3E}">
        <p14:creationId xmlns:p14="http://schemas.microsoft.com/office/powerpoint/2010/main" val="3525444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4434" y="0"/>
            <a:ext cx="10856046" cy="1208868"/>
          </a:xfrm>
        </p:spPr>
        <p:txBody>
          <a:bodyPr/>
          <a:lstStyle/>
          <a:p>
            <a:pPr algn="just"/>
            <a:r>
              <a:rPr lang="en-US" dirty="0" smtClean="0"/>
              <a:t>Write Code by Using Microsoft IntelliSense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4434" y="1581784"/>
            <a:ext cx="10496382" cy="5028022"/>
          </a:xfrm>
        </p:spPr>
        <p:txBody>
          <a:bodyPr>
            <a:noAutofit/>
          </a:bodyPr>
          <a:lstStyle/>
          <a:p>
            <a:pPr marL="342900" indent="-342900" algn="just">
              <a:buFont typeface="+mj-lt"/>
              <a:buAutoNum type="arabicPeriod"/>
            </a:pPr>
            <a:r>
              <a:rPr lang="en-US" sz="2000" dirty="0">
                <a:solidFill>
                  <a:schemeClr val="tx1"/>
                </a:solidFill>
              </a:rPr>
              <a:t>In the Code and Text Editor window displaying the </a:t>
            </a:r>
            <a:r>
              <a:rPr lang="en-US" sz="2000" dirty="0" err="1">
                <a:solidFill>
                  <a:schemeClr val="tx1"/>
                </a:solidFill>
              </a:rPr>
              <a:t>Program.cs</a:t>
            </a:r>
            <a:r>
              <a:rPr lang="en-US" sz="2000" dirty="0">
                <a:solidFill>
                  <a:schemeClr val="tx1"/>
                </a:solidFill>
              </a:rPr>
              <a:t> file, </a:t>
            </a:r>
            <a:r>
              <a:rPr lang="en-US" sz="2000" dirty="0">
                <a:solidFill>
                  <a:schemeClr val="tx1"/>
                </a:solidFill>
              </a:rPr>
              <a:t>place the </a:t>
            </a:r>
            <a:r>
              <a:rPr lang="en-US" sz="2000" dirty="0">
                <a:solidFill>
                  <a:schemeClr val="tx1"/>
                </a:solidFill>
              </a:rPr>
              <a:t>cursor in the Main method, immediately after the opening curly brace </a:t>
            </a:r>
            <a:r>
              <a:rPr lang="en-US" sz="2000" dirty="0">
                <a:solidFill>
                  <a:schemeClr val="tx1"/>
                </a:solidFill>
              </a:rPr>
              <a:t>( { </a:t>
            </a:r>
            <a:r>
              <a:rPr lang="en-US" sz="2000" dirty="0">
                <a:solidFill>
                  <a:schemeClr val="tx1"/>
                </a:solidFill>
              </a:rPr>
              <a:t>), and then press Enter to create a new line.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>
                <a:solidFill>
                  <a:schemeClr val="tx1"/>
                </a:solidFill>
              </a:rPr>
              <a:t>On the new line, type the word Console; this is the name of another </a:t>
            </a:r>
            <a:r>
              <a:rPr lang="en-US" sz="2000" dirty="0">
                <a:solidFill>
                  <a:schemeClr val="tx1"/>
                </a:solidFill>
              </a:rPr>
              <a:t>class provided </a:t>
            </a:r>
            <a:r>
              <a:rPr lang="en-US" sz="2000" dirty="0">
                <a:solidFill>
                  <a:schemeClr val="tx1"/>
                </a:solidFill>
              </a:rPr>
              <a:t>by the assemblies referenced by your application. It </a:t>
            </a:r>
            <a:r>
              <a:rPr lang="en-US" sz="2000" dirty="0">
                <a:solidFill>
                  <a:schemeClr val="tx1"/>
                </a:solidFill>
              </a:rPr>
              <a:t>provides methods </a:t>
            </a:r>
            <a:r>
              <a:rPr lang="en-US" sz="2000" dirty="0">
                <a:solidFill>
                  <a:schemeClr val="tx1"/>
                </a:solidFill>
              </a:rPr>
              <a:t>for displaying messages in the console window and reading </a:t>
            </a:r>
            <a:r>
              <a:rPr lang="en-US" sz="2000" dirty="0">
                <a:solidFill>
                  <a:schemeClr val="tx1"/>
                </a:solidFill>
              </a:rPr>
              <a:t>input from </a:t>
            </a:r>
            <a:r>
              <a:rPr lang="en-US" sz="2000" dirty="0">
                <a:solidFill>
                  <a:schemeClr val="tx1"/>
                </a:solidFill>
              </a:rPr>
              <a:t>the keyboard</a:t>
            </a:r>
            <a:r>
              <a:rPr lang="en-US" sz="2000" dirty="0">
                <a:solidFill>
                  <a:schemeClr val="tx1"/>
                </a:solidFill>
              </a:rPr>
              <a:t>.</a:t>
            </a:r>
          </a:p>
          <a:p>
            <a:pPr marL="741363" lvl="1" indent="-393700" algn="just"/>
            <a:r>
              <a:rPr lang="en-US" sz="1800" dirty="0">
                <a:solidFill>
                  <a:schemeClr val="tx1"/>
                </a:solidFill>
              </a:rPr>
              <a:t>As you type the letter C at the start of the word Console, an IntelliSense </a:t>
            </a:r>
            <a:r>
              <a:rPr lang="en-US" sz="1800" dirty="0">
                <a:solidFill>
                  <a:schemeClr val="tx1"/>
                </a:solidFill>
              </a:rPr>
              <a:t>list appears</a:t>
            </a:r>
            <a:r>
              <a:rPr lang="en-US" sz="1800" dirty="0">
                <a:solidFill>
                  <a:schemeClr val="tx1"/>
                </a:solidFill>
              </a:rPr>
              <a:t>. </a:t>
            </a:r>
            <a:endParaRPr lang="en-US" sz="1800" dirty="0">
              <a:solidFill>
                <a:schemeClr val="tx1"/>
              </a:solidFill>
            </a:endParaRPr>
          </a:p>
          <a:p>
            <a:pPr marL="741363" lvl="1" indent="-393700" algn="just"/>
            <a:r>
              <a:rPr lang="en-US" sz="1800" dirty="0">
                <a:solidFill>
                  <a:schemeClr val="tx1"/>
                </a:solidFill>
              </a:rPr>
              <a:t>This </a:t>
            </a:r>
            <a:r>
              <a:rPr lang="en-US" sz="1800" dirty="0">
                <a:solidFill>
                  <a:schemeClr val="tx1"/>
                </a:solidFill>
              </a:rPr>
              <a:t>list contains all of the C# keywords and data types that </a:t>
            </a:r>
            <a:r>
              <a:rPr lang="en-US" sz="1800" dirty="0">
                <a:solidFill>
                  <a:schemeClr val="tx1"/>
                </a:solidFill>
              </a:rPr>
              <a:t>are valid </a:t>
            </a:r>
            <a:r>
              <a:rPr lang="en-US" sz="1800" dirty="0">
                <a:solidFill>
                  <a:schemeClr val="tx1"/>
                </a:solidFill>
              </a:rPr>
              <a:t>in this context</a:t>
            </a:r>
            <a:r>
              <a:rPr lang="en-US" sz="1800" dirty="0">
                <a:solidFill>
                  <a:schemeClr val="tx1"/>
                </a:solidFill>
              </a:rPr>
              <a:t>.</a:t>
            </a:r>
          </a:p>
          <a:p>
            <a:r>
              <a:rPr lang="en-US" dirty="0" smtClean="0"/>
              <a:t> </a:t>
            </a:r>
            <a:endParaRPr 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5595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4434" y="0"/>
            <a:ext cx="10856046" cy="1208868"/>
          </a:xfrm>
        </p:spPr>
        <p:txBody>
          <a:bodyPr/>
          <a:lstStyle/>
          <a:p>
            <a:pPr algn="just"/>
            <a:r>
              <a:rPr lang="en-US" dirty="0" smtClean="0"/>
              <a:t>Write Code by Using Microsoft IntelliSense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4434" y="1581784"/>
            <a:ext cx="10496382" cy="5028022"/>
          </a:xfrm>
        </p:spPr>
        <p:txBody>
          <a:bodyPr>
            <a:noAutofit/>
          </a:bodyPr>
          <a:lstStyle/>
          <a:p>
            <a:r>
              <a:rPr lang="en-US" dirty="0" smtClean="0"/>
              <a:t> </a:t>
            </a:r>
            <a:endParaRPr lang="en-US" sz="2000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9875" y="1581784"/>
            <a:ext cx="8705163" cy="5083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643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20650"/>
            <a:r>
              <a:rPr lang="en-US" b="1" dirty="0" smtClean="0"/>
              <a:t>Outline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0622" y="1801906"/>
            <a:ext cx="9126071" cy="4471479"/>
          </a:xfrm>
        </p:spPr>
        <p:txBody>
          <a:bodyPr>
            <a:norm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Use the Microsoft Visual Studio 2017 programming environment.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2000" dirty="0">
                <a:solidFill>
                  <a:schemeClr val="tx1"/>
                </a:solidFill>
              </a:rPr>
              <a:t>Create a C# console application.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Explain the purpose of namespaces.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Create a simple graphical C# application</a:t>
            </a:r>
            <a:r>
              <a:rPr lang="en-US" sz="2000" dirty="0" smtClean="0">
                <a:solidFill>
                  <a:schemeClr val="tx1"/>
                </a:solidFill>
              </a:rPr>
              <a:t>. (Lab Work)</a:t>
            </a:r>
            <a:endParaRPr lang="en-US" sz="2000" dirty="0" smtClean="0">
              <a:solidFill>
                <a:schemeClr val="tx1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0733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4434" y="0"/>
            <a:ext cx="10856046" cy="1208868"/>
          </a:xfrm>
        </p:spPr>
        <p:txBody>
          <a:bodyPr/>
          <a:lstStyle/>
          <a:p>
            <a:pPr algn="just"/>
            <a:r>
              <a:rPr lang="en-US" dirty="0" smtClean="0"/>
              <a:t>Write Code by Using Microsoft IntelliSense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4434" y="1581784"/>
            <a:ext cx="10496382" cy="5028022"/>
          </a:xfrm>
        </p:spPr>
        <p:txBody>
          <a:bodyPr>
            <a:noAutofit/>
          </a:bodyPr>
          <a:lstStyle/>
          <a:p>
            <a:pPr marL="457200" indent="-457200" algn="just">
              <a:buAutoNum type="arabicPeriod" startAt="3"/>
            </a:pPr>
            <a:r>
              <a:rPr lang="en-US" sz="2000" dirty="0" smtClean="0">
                <a:solidFill>
                  <a:schemeClr val="tx1"/>
                </a:solidFill>
              </a:rPr>
              <a:t>Type </a:t>
            </a:r>
            <a:r>
              <a:rPr lang="en-US" sz="2000" dirty="0">
                <a:solidFill>
                  <a:schemeClr val="tx1"/>
                </a:solidFill>
              </a:rPr>
              <a:t>a period immediately following </a:t>
            </a:r>
            <a:r>
              <a:rPr lang="en-US" sz="2000" i="1" dirty="0">
                <a:solidFill>
                  <a:schemeClr val="tx1"/>
                </a:solidFill>
              </a:rPr>
              <a:t>Console </a:t>
            </a:r>
            <a:endParaRPr lang="en-US" sz="2000" i="1" dirty="0" smtClean="0">
              <a:solidFill>
                <a:schemeClr val="tx1"/>
              </a:solidFill>
            </a:endParaRPr>
          </a:p>
          <a:p>
            <a:pPr lvl="1" algn="just"/>
            <a:r>
              <a:rPr lang="en-US" sz="1800" dirty="0" smtClean="0">
                <a:solidFill>
                  <a:schemeClr val="tx1"/>
                </a:solidFill>
              </a:rPr>
              <a:t>Another IntelliSense list appears, displaying the methods, properties, and fields of the </a:t>
            </a:r>
            <a:r>
              <a:rPr lang="en-US" sz="1800" i="1" dirty="0" smtClean="0">
                <a:solidFill>
                  <a:schemeClr val="tx1"/>
                </a:solidFill>
              </a:rPr>
              <a:t>Console </a:t>
            </a:r>
            <a:r>
              <a:rPr lang="en-US" sz="1800" dirty="0" smtClean="0">
                <a:solidFill>
                  <a:schemeClr val="tx1"/>
                </a:solidFill>
              </a:rPr>
              <a:t>class.</a:t>
            </a:r>
          </a:p>
          <a:p>
            <a:pPr marL="457200" indent="-457200" algn="just">
              <a:buFont typeface="Arial" panose="020B0604020202020204" pitchFamily="34" charset="0"/>
              <a:buAutoNum type="arabicPeriod" startAt="3"/>
            </a:pPr>
            <a:r>
              <a:rPr lang="en-US" sz="2000" dirty="0" smtClean="0">
                <a:solidFill>
                  <a:schemeClr val="tx1"/>
                </a:solidFill>
              </a:rPr>
              <a:t>Scroll </a:t>
            </a:r>
            <a:r>
              <a:rPr lang="en-US" sz="2000" dirty="0">
                <a:solidFill>
                  <a:schemeClr val="tx1"/>
                </a:solidFill>
              </a:rPr>
              <a:t>down through the list, select </a:t>
            </a:r>
            <a:r>
              <a:rPr lang="en-US" sz="2000" i="1" dirty="0" err="1">
                <a:solidFill>
                  <a:schemeClr val="tx1"/>
                </a:solidFill>
              </a:rPr>
              <a:t>WriteLine</a:t>
            </a:r>
            <a:r>
              <a:rPr lang="en-US" sz="2000" dirty="0">
                <a:solidFill>
                  <a:schemeClr val="tx1"/>
                </a:solidFill>
              </a:rPr>
              <a:t>, and then press Enter.</a:t>
            </a:r>
          </a:p>
          <a:p>
            <a:pPr lvl="1" algn="just"/>
            <a:r>
              <a:rPr lang="en-US" dirty="0" smtClean="0">
                <a:solidFill>
                  <a:schemeClr val="tx1"/>
                </a:solidFill>
              </a:rPr>
              <a:t>	</a:t>
            </a:r>
            <a:r>
              <a:rPr lang="en-US" sz="1800" dirty="0">
                <a:solidFill>
                  <a:schemeClr val="tx1"/>
                </a:solidFill>
              </a:rPr>
              <a:t>Alternatively</a:t>
            </a:r>
            <a:r>
              <a:rPr lang="en-US" sz="1800" dirty="0">
                <a:solidFill>
                  <a:schemeClr val="tx1"/>
                </a:solidFill>
              </a:rPr>
              <a:t>, you can continue typing the characters W, r, </a:t>
            </a:r>
            <a:r>
              <a:rPr lang="en-US" sz="1800" dirty="0" err="1">
                <a:solidFill>
                  <a:schemeClr val="tx1"/>
                </a:solidFill>
              </a:rPr>
              <a:t>i</a:t>
            </a:r>
            <a:r>
              <a:rPr lang="en-US" sz="1800" dirty="0">
                <a:solidFill>
                  <a:schemeClr val="tx1"/>
                </a:solidFill>
              </a:rPr>
              <a:t>, t, e, L until </a:t>
            </a:r>
            <a:r>
              <a:rPr lang="en-US" sz="1800" dirty="0" err="1">
                <a:solidFill>
                  <a:schemeClr val="tx1"/>
                </a:solidFill>
              </a:rPr>
              <a:t>WriteLine</a:t>
            </a:r>
            <a:r>
              <a:rPr lang="en-US" sz="1800" dirty="0">
                <a:solidFill>
                  <a:schemeClr val="tx1"/>
                </a:solidFill>
              </a:rPr>
              <a:t> is selected, </a:t>
            </a:r>
            <a:r>
              <a:rPr lang="en-US" sz="1800" dirty="0" smtClean="0">
                <a:solidFill>
                  <a:schemeClr val="tx1"/>
                </a:solidFill>
              </a:rPr>
              <a:t>	and </a:t>
            </a:r>
            <a:r>
              <a:rPr lang="en-US" sz="1800" dirty="0">
                <a:solidFill>
                  <a:schemeClr val="tx1"/>
                </a:solidFill>
              </a:rPr>
              <a:t>then </a:t>
            </a:r>
            <a:r>
              <a:rPr lang="en-US" sz="1800" dirty="0" smtClean="0">
                <a:solidFill>
                  <a:schemeClr val="tx1"/>
                </a:solidFill>
              </a:rPr>
              <a:t>press </a:t>
            </a:r>
            <a:r>
              <a:rPr lang="en-US" sz="1800" dirty="0">
                <a:solidFill>
                  <a:schemeClr val="tx1"/>
                </a:solidFill>
              </a:rPr>
              <a:t>Enter.</a:t>
            </a:r>
          </a:p>
          <a:p>
            <a:pPr lvl="1" algn="just">
              <a:lnSpc>
                <a:spcPct val="100000"/>
              </a:lnSpc>
            </a:pPr>
            <a:r>
              <a:rPr lang="en-US" sz="1800" dirty="0">
                <a:solidFill>
                  <a:schemeClr val="tx1"/>
                </a:solidFill>
              </a:rPr>
              <a:t>	The IntelliSense list closes, and the word </a:t>
            </a:r>
            <a:r>
              <a:rPr lang="en-US" sz="1800" dirty="0" err="1">
                <a:solidFill>
                  <a:schemeClr val="tx1"/>
                </a:solidFill>
              </a:rPr>
              <a:t>WriteLine</a:t>
            </a:r>
            <a:r>
              <a:rPr lang="en-US" sz="1800" dirty="0">
                <a:solidFill>
                  <a:schemeClr val="tx1"/>
                </a:solidFill>
              </a:rPr>
              <a:t> is added to the source file. </a:t>
            </a:r>
            <a:r>
              <a:rPr lang="en-US" sz="1800" dirty="0">
                <a:solidFill>
                  <a:schemeClr val="tx1"/>
                </a:solidFill>
              </a:rPr>
              <a:t>Main should </a:t>
            </a:r>
            <a:r>
              <a:rPr lang="en-US" sz="1800" dirty="0" smtClean="0">
                <a:solidFill>
                  <a:schemeClr val="tx1"/>
                </a:solidFill>
              </a:rPr>
              <a:t>	now </a:t>
            </a:r>
            <a:r>
              <a:rPr lang="en-US" sz="1800" dirty="0">
                <a:solidFill>
                  <a:schemeClr val="tx1"/>
                </a:solidFill>
              </a:rPr>
              <a:t>look </a:t>
            </a:r>
            <a:r>
              <a:rPr lang="en-US" sz="1800" dirty="0">
                <a:solidFill>
                  <a:schemeClr val="tx1"/>
                </a:solidFill>
              </a:rPr>
              <a:t>like </a:t>
            </a:r>
            <a:r>
              <a:rPr lang="en-US" sz="1800" dirty="0" smtClean="0">
                <a:solidFill>
                  <a:schemeClr val="tx1"/>
                </a:solidFill>
              </a:rPr>
              <a:t>this:  </a:t>
            </a:r>
            <a:r>
              <a:rPr lang="en-US" sz="1800" dirty="0" smtClean="0">
                <a:solidFill>
                  <a:schemeClr val="tx1"/>
                </a:solidFill>
                <a:sym typeface="Wingdings" panose="05000000000000000000" pitchFamily="2" charset="2"/>
              </a:rPr>
              <a:t></a:t>
            </a:r>
            <a:r>
              <a:rPr lang="en-US" sz="1800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en-US" sz="1800" dirty="0" smtClean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en-US" sz="1800" dirty="0">
                <a:solidFill>
                  <a:schemeClr val="tx1"/>
                </a:solidFill>
                <a:sym typeface="Wingdings" panose="05000000000000000000" pitchFamily="2" charset="2"/>
              </a:rPr>
              <a:t>s</a:t>
            </a:r>
            <a:r>
              <a:rPr lang="en-US" sz="1800" dirty="0" smtClean="0">
                <a:solidFill>
                  <a:schemeClr val="tx1"/>
                </a:solidFill>
              </a:rPr>
              <a:t>tatic </a:t>
            </a:r>
            <a:r>
              <a:rPr lang="en-US" sz="1800" dirty="0">
                <a:solidFill>
                  <a:schemeClr val="tx1"/>
                </a:solidFill>
              </a:rPr>
              <a:t>v</a:t>
            </a:r>
            <a:r>
              <a:rPr lang="en-US" sz="1800" dirty="0" smtClean="0">
                <a:solidFill>
                  <a:schemeClr val="tx1"/>
                </a:solidFill>
              </a:rPr>
              <a:t>oid Main(string [ ] </a:t>
            </a:r>
            <a:r>
              <a:rPr lang="en-US" sz="1800" dirty="0" err="1" smtClean="0">
                <a:solidFill>
                  <a:schemeClr val="tx1"/>
                </a:solidFill>
              </a:rPr>
              <a:t>args</a:t>
            </a:r>
            <a:r>
              <a:rPr lang="en-US" sz="1800" dirty="0" smtClean="0">
                <a:solidFill>
                  <a:schemeClr val="tx1"/>
                </a:solidFill>
              </a:rPr>
              <a:t>) </a:t>
            </a:r>
            <a:r>
              <a:rPr lang="en-US" sz="2000" dirty="0" smtClean="0">
                <a:solidFill>
                  <a:schemeClr val="tx1"/>
                </a:solidFill>
              </a:rPr>
              <a:t>{</a:t>
            </a:r>
          </a:p>
          <a:p>
            <a:pPr marL="3200400" lvl="7" indent="0" algn="just">
              <a:lnSpc>
                <a:spcPct val="100000"/>
              </a:lnSpc>
              <a:buNone/>
            </a:pPr>
            <a:r>
              <a:rPr lang="en-US" sz="2000" dirty="0" smtClean="0">
                <a:solidFill>
                  <a:schemeClr val="tx1"/>
                </a:solidFill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</a:rPr>
              <a:t>Console.WriteLine</a:t>
            </a:r>
            <a:r>
              <a:rPr lang="en-US" sz="2000" dirty="0" smtClean="0">
                <a:solidFill>
                  <a:schemeClr val="tx1"/>
                </a:solidFill>
              </a:rPr>
              <a:t> </a:t>
            </a:r>
          </a:p>
          <a:p>
            <a:pPr marL="3200400" lvl="7" indent="0" algn="just">
              <a:lnSpc>
                <a:spcPct val="100000"/>
              </a:lnSpc>
              <a:buNone/>
            </a:pPr>
            <a:r>
              <a:rPr lang="en-US" sz="2000" dirty="0" smtClean="0">
                <a:solidFill>
                  <a:schemeClr val="tx1"/>
                </a:solidFill>
              </a:rPr>
              <a:t>}</a:t>
            </a:r>
          </a:p>
          <a:p>
            <a:pPr marL="457200" lvl="1" indent="0" algn="just">
              <a:buNone/>
            </a:pPr>
            <a:endParaRPr lang="en-US" sz="1800" dirty="0">
              <a:solidFill>
                <a:schemeClr val="tx1"/>
              </a:solidFill>
            </a:endParaRPr>
          </a:p>
          <a:p>
            <a:r>
              <a:rPr lang="en-US" dirty="0" smtClean="0"/>
              <a:t> </a:t>
            </a:r>
            <a:endParaRPr 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493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4434" y="0"/>
            <a:ext cx="10856046" cy="1208868"/>
          </a:xfrm>
        </p:spPr>
        <p:txBody>
          <a:bodyPr/>
          <a:lstStyle/>
          <a:p>
            <a:pPr algn="just"/>
            <a:r>
              <a:rPr lang="en-US" dirty="0" smtClean="0"/>
              <a:t>Write Code by Using Microsoft IntelliSense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4434" y="1581784"/>
            <a:ext cx="5613486" cy="5028022"/>
          </a:xfrm>
        </p:spPr>
        <p:txBody>
          <a:bodyPr>
            <a:noAutofit/>
          </a:bodyPr>
          <a:lstStyle/>
          <a:p>
            <a:pPr marL="457200" indent="-457200" algn="just"/>
            <a:r>
              <a:rPr lang="en-US" sz="2000" dirty="0" smtClean="0">
                <a:solidFill>
                  <a:schemeClr val="tx1"/>
                </a:solidFill>
              </a:rPr>
              <a:t>5. 	Type </a:t>
            </a:r>
            <a:r>
              <a:rPr lang="en-US" sz="1800" dirty="0">
                <a:solidFill>
                  <a:schemeClr val="tx1"/>
                </a:solidFill>
              </a:rPr>
              <a:t>( and another IntelliSense tip will </a:t>
            </a:r>
            <a:r>
              <a:rPr lang="en-US" sz="1800" dirty="0" smtClean="0">
                <a:solidFill>
                  <a:schemeClr val="tx1"/>
                </a:solidFill>
              </a:rPr>
              <a:t>appear).</a:t>
            </a:r>
            <a:endParaRPr lang="en-US" sz="1800" dirty="0">
              <a:solidFill>
                <a:schemeClr val="tx1"/>
              </a:solidFill>
            </a:endParaRPr>
          </a:p>
          <a:p>
            <a:pPr lvl="1" algn="just"/>
            <a:r>
              <a:rPr lang="en-US" sz="1800" dirty="0" smtClean="0">
                <a:solidFill>
                  <a:schemeClr val="tx1"/>
                </a:solidFill>
              </a:rPr>
              <a:t>This </a:t>
            </a:r>
            <a:r>
              <a:rPr lang="en-US" sz="1800" dirty="0">
                <a:solidFill>
                  <a:schemeClr val="tx1"/>
                </a:solidFill>
              </a:rPr>
              <a:t>tip displays the parameters that the </a:t>
            </a:r>
            <a:r>
              <a:rPr lang="en-US" sz="1800" dirty="0" err="1">
                <a:solidFill>
                  <a:schemeClr val="tx1"/>
                </a:solidFill>
              </a:rPr>
              <a:t>WriteLine</a:t>
            </a:r>
            <a:r>
              <a:rPr lang="en-US" sz="1800" dirty="0">
                <a:solidFill>
                  <a:schemeClr val="tx1"/>
                </a:solidFill>
              </a:rPr>
              <a:t> method can take. </a:t>
            </a:r>
            <a:r>
              <a:rPr lang="en-US" sz="1800" dirty="0">
                <a:solidFill>
                  <a:schemeClr val="tx1"/>
                </a:solidFill>
              </a:rPr>
              <a:t>In </a:t>
            </a:r>
            <a:r>
              <a:rPr lang="en-US" sz="1800" dirty="0" smtClean="0">
                <a:solidFill>
                  <a:schemeClr val="tx1"/>
                </a:solidFill>
              </a:rPr>
              <a:t>fact, </a:t>
            </a:r>
            <a:r>
              <a:rPr lang="en-US" sz="1800" dirty="0" err="1" smtClean="0">
                <a:solidFill>
                  <a:schemeClr val="tx1"/>
                </a:solidFill>
              </a:rPr>
              <a:t>WriteLine</a:t>
            </a:r>
            <a:r>
              <a:rPr lang="en-US" sz="1800" dirty="0" smtClean="0">
                <a:solidFill>
                  <a:schemeClr val="tx1"/>
                </a:solidFill>
              </a:rPr>
              <a:t> </a:t>
            </a:r>
            <a:r>
              <a:rPr lang="en-US" sz="1800" dirty="0">
                <a:solidFill>
                  <a:schemeClr val="tx1"/>
                </a:solidFill>
              </a:rPr>
              <a:t>is an overloaded method, meaning that the Console class </a:t>
            </a:r>
            <a:r>
              <a:rPr lang="en-US" sz="1800" dirty="0" smtClean="0">
                <a:solidFill>
                  <a:schemeClr val="tx1"/>
                </a:solidFill>
              </a:rPr>
              <a:t>contains more </a:t>
            </a:r>
            <a:r>
              <a:rPr lang="en-US" sz="1800" dirty="0">
                <a:solidFill>
                  <a:schemeClr val="tx1"/>
                </a:solidFill>
              </a:rPr>
              <a:t>than one method named </a:t>
            </a:r>
            <a:r>
              <a:rPr lang="en-US" sz="1800" dirty="0" err="1" smtClean="0">
                <a:solidFill>
                  <a:schemeClr val="tx1"/>
                </a:solidFill>
              </a:rPr>
              <a:t>WriteLine</a:t>
            </a:r>
            <a:r>
              <a:rPr lang="en-US" sz="1800" dirty="0" smtClean="0">
                <a:solidFill>
                  <a:schemeClr val="tx1"/>
                </a:solidFill>
              </a:rPr>
              <a:t>.</a:t>
            </a:r>
          </a:p>
          <a:p>
            <a:pPr lvl="1" algn="just"/>
            <a:r>
              <a:rPr lang="en-US" sz="1800" dirty="0" smtClean="0">
                <a:solidFill>
                  <a:schemeClr val="tx1"/>
                </a:solidFill>
              </a:rPr>
              <a:t>It </a:t>
            </a:r>
            <a:r>
              <a:rPr lang="en-US" sz="1800" dirty="0">
                <a:solidFill>
                  <a:schemeClr val="tx1"/>
                </a:solidFill>
              </a:rPr>
              <a:t>provides 19 different </a:t>
            </a:r>
            <a:r>
              <a:rPr lang="en-US" sz="1800" dirty="0" smtClean="0">
                <a:solidFill>
                  <a:schemeClr val="tx1"/>
                </a:solidFill>
              </a:rPr>
              <a:t>versions of </a:t>
            </a:r>
            <a:r>
              <a:rPr lang="en-US" sz="1800" dirty="0">
                <a:solidFill>
                  <a:schemeClr val="tx1"/>
                </a:solidFill>
              </a:rPr>
              <a:t>this method. </a:t>
            </a:r>
            <a:r>
              <a:rPr lang="en-US" sz="1800" dirty="0">
                <a:solidFill>
                  <a:schemeClr val="tx1"/>
                </a:solidFill>
              </a:rPr>
              <a:t>You can use each version of the </a:t>
            </a:r>
            <a:r>
              <a:rPr lang="en-US" sz="1800" dirty="0" err="1">
                <a:solidFill>
                  <a:schemeClr val="tx1"/>
                </a:solidFill>
              </a:rPr>
              <a:t>WriteLine</a:t>
            </a:r>
            <a:r>
              <a:rPr lang="en-US" sz="1800" dirty="0">
                <a:solidFill>
                  <a:schemeClr val="tx1"/>
                </a:solidFill>
              </a:rPr>
              <a:t> method to </a:t>
            </a:r>
            <a:r>
              <a:rPr lang="en-US" sz="1800" dirty="0" smtClean="0">
                <a:solidFill>
                  <a:schemeClr val="tx1"/>
                </a:solidFill>
              </a:rPr>
              <a:t>output different </a:t>
            </a:r>
            <a:r>
              <a:rPr lang="en-US" sz="1800" dirty="0">
                <a:solidFill>
                  <a:schemeClr val="tx1"/>
                </a:solidFill>
              </a:rPr>
              <a:t>types of data.</a:t>
            </a:r>
            <a:endParaRPr lang="en-US" sz="1800" dirty="0">
              <a:solidFill>
                <a:schemeClr val="tx1"/>
              </a:solidFill>
            </a:endParaRPr>
          </a:p>
          <a:p>
            <a:pPr marL="457200" lvl="1" indent="0" algn="just">
              <a:buNone/>
            </a:pPr>
            <a:endParaRPr lang="en-US" sz="1800" dirty="0">
              <a:solidFill>
                <a:schemeClr val="tx1"/>
              </a:solidFill>
            </a:endParaRPr>
          </a:p>
          <a:p>
            <a:r>
              <a:rPr lang="en-US" dirty="0" smtClean="0"/>
              <a:t> </a:t>
            </a:r>
            <a:endParaRPr lang="en-US" sz="2000" dirty="0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4638" y="1497150"/>
            <a:ext cx="5105842" cy="5197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354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4434" y="0"/>
            <a:ext cx="10856046" cy="1208868"/>
          </a:xfrm>
        </p:spPr>
        <p:txBody>
          <a:bodyPr/>
          <a:lstStyle/>
          <a:p>
            <a:pPr algn="just"/>
            <a:r>
              <a:rPr lang="en-US" dirty="0" smtClean="0"/>
              <a:t>IntelliSense Icons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4434" y="1581784"/>
            <a:ext cx="7552014" cy="5028022"/>
          </a:xfrm>
        </p:spPr>
        <p:txBody>
          <a:bodyPr>
            <a:no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When </a:t>
            </a:r>
            <a:r>
              <a:rPr lang="en-US" sz="2000" dirty="0">
                <a:solidFill>
                  <a:schemeClr val="tx1"/>
                </a:solidFill>
              </a:rPr>
              <a:t>you type a </a:t>
            </a:r>
            <a:r>
              <a:rPr lang="en-US" sz="2000" dirty="0" smtClean="0">
                <a:solidFill>
                  <a:schemeClr val="tx1"/>
                </a:solidFill>
              </a:rPr>
              <a:t>period ( . ) </a:t>
            </a:r>
            <a:r>
              <a:rPr lang="en-US" sz="2000" dirty="0">
                <a:solidFill>
                  <a:schemeClr val="tx1"/>
                </a:solidFill>
              </a:rPr>
              <a:t>after the name of a class, IntelliSense displays </a:t>
            </a:r>
            <a:r>
              <a:rPr lang="en-US" sz="2000" dirty="0">
                <a:solidFill>
                  <a:schemeClr val="tx1"/>
                </a:solidFill>
              </a:rPr>
              <a:t>the name </a:t>
            </a:r>
            <a:r>
              <a:rPr lang="en-US" sz="2000" dirty="0">
                <a:solidFill>
                  <a:schemeClr val="tx1"/>
                </a:solidFill>
              </a:rPr>
              <a:t>of every member of that class. </a:t>
            </a:r>
            <a:endParaRPr lang="en-US" sz="2000" dirty="0">
              <a:solidFill>
                <a:schemeClr val="tx1"/>
              </a:solidFill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To </a:t>
            </a:r>
            <a:r>
              <a:rPr lang="en-US" sz="2000" dirty="0">
                <a:solidFill>
                  <a:schemeClr val="tx1"/>
                </a:solidFill>
              </a:rPr>
              <a:t>the left of each member name is </a:t>
            </a:r>
            <a:r>
              <a:rPr lang="en-US" sz="2000" dirty="0">
                <a:solidFill>
                  <a:schemeClr val="tx1"/>
                </a:solidFill>
              </a:rPr>
              <a:t>an icon </a:t>
            </a:r>
            <a:r>
              <a:rPr lang="en-US" sz="2000" dirty="0">
                <a:solidFill>
                  <a:schemeClr val="tx1"/>
                </a:solidFill>
              </a:rPr>
              <a:t>that depicts the type of member. </a:t>
            </a:r>
            <a:endParaRPr lang="en-US" sz="2000" dirty="0" smtClean="0">
              <a:solidFill>
                <a:schemeClr val="tx1"/>
              </a:solidFill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You will also see other IntelliSense icons appear as you type code in different contexts.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1"/>
                </a:solidFill>
              </a:rPr>
              <a:t>Common </a:t>
            </a:r>
            <a:r>
              <a:rPr lang="en-US" sz="2000" dirty="0">
                <a:solidFill>
                  <a:schemeClr val="tx1"/>
                </a:solidFill>
              </a:rPr>
              <a:t>icons and their </a:t>
            </a:r>
            <a:r>
              <a:rPr lang="en-US" sz="2000" dirty="0" smtClean="0">
                <a:solidFill>
                  <a:schemeClr val="tx1"/>
                </a:solidFill>
              </a:rPr>
              <a:t>types are shown in fig.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4972" y="1581785"/>
            <a:ext cx="2350416" cy="5028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492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4434" y="0"/>
            <a:ext cx="10856046" cy="1208868"/>
          </a:xfrm>
        </p:spPr>
        <p:txBody>
          <a:bodyPr/>
          <a:lstStyle/>
          <a:p>
            <a:pPr algn="just"/>
            <a:r>
              <a:rPr lang="en-US" dirty="0" smtClean="0"/>
              <a:t>Commenting Format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4434" y="1581784"/>
            <a:ext cx="10141943" cy="5028022"/>
          </a:xfrm>
        </p:spPr>
        <p:txBody>
          <a:bodyPr>
            <a:noAutofit/>
          </a:bodyPr>
          <a:lstStyle/>
          <a:p>
            <a:pPr marL="342900" indent="-342900" algn="just">
              <a:buFont typeface="+mj-lt"/>
              <a:buAutoNum type="arabicPeriod"/>
            </a:pPr>
            <a:r>
              <a:rPr lang="en-US" sz="2000" dirty="0" smtClean="0">
                <a:solidFill>
                  <a:schemeClr val="tx1"/>
                </a:solidFill>
              </a:rPr>
              <a:t>For single line use // ……</a:t>
            </a:r>
            <a:r>
              <a:rPr lang="en-US" sz="2000" dirty="0" err="1" smtClean="0">
                <a:solidFill>
                  <a:schemeClr val="tx1"/>
                </a:solidFill>
              </a:rPr>
              <a:t>singl</a:t>
            </a:r>
            <a:r>
              <a:rPr lang="en-US" sz="2000" dirty="0" smtClean="0">
                <a:solidFill>
                  <a:schemeClr val="tx1"/>
                </a:solidFill>
              </a:rPr>
              <a:t> text line.…….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sz="2000" dirty="0" smtClean="0">
                <a:solidFill>
                  <a:schemeClr val="tx1"/>
                </a:solidFill>
              </a:rPr>
              <a:t>For multiple lines use /* ………………..multiple line…………  */</a:t>
            </a:r>
            <a:endParaRPr lang="en-US" sz="2000" dirty="0">
              <a:solidFill>
                <a:schemeClr val="tx1"/>
              </a:solidFill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en-US" sz="2000" dirty="0" smtClean="0">
                <a:solidFill>
                  <a:schemeClr val="tx1"/>
                </a:solidFill>
              </a:rPr>
              <a:t>For one whole document or page use /** document */</a:t>
            </a:r>
            <a:endParaRPr 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7112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4434" y="0"/>
            <a:ext cx="10856046" cy="1208868"/>
          </a:xfrm>
        </p:spPr>
        <p:txBody>
          <a:bodyPr/>
          <a:lstStyle/>
          <a:p>
            <a:pPr algn="just"/>
            <a:r>
              <a:rPr lang="en-US" dirty="0" smtClean="0"/>
              <a:t>Build and </a:t>
            </a:r>
            <a:r>
              <a:rPr lang="en-US" dirty="0"/>
              <a:t>run the console application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4434" y="1581784"/>
            <a:ext cx="10141943" cy="3346832"/>
          </a:xfrm>
        </p:spPr>
        <p:txBody>
          <a:bodyPr>
            <a:noAutofit/>
          </a:bodyPr>
          <a:lstStyle/>
          <a:p>
            <a:pPr marL="342900" indent="-342900" algn="just">
              <a:buFont typeface="+mj-lt"/>
              <a:buAutoNum type="arabicPeriod"/>
            </a:pPr>
            <a:r>
              <a:rPr lang="en-US" sz="2000" dirty="0" smtClean="0">
                <a:solidFill>
                  <a:schemeClr val="tx1"/>
                </a:solidFill>
              </a:rPr>
              <a:t>On the build menu, Click Build solution. </a:t>
            </a:r>
          </a:p>
          <a:p>
            <a:pPr lvl="1" indent="-338138" algn="just"/>
            <a:r>
              <a:rPr lang="en-US" sz="2000" dirty="0">
                <a:solidFill>
                  <a:schemeClr val="tx1"/>
                </a:solidFill>
              </a:rPr>
              <a:t>This action compiles the C# code, resulting in a program that you can run.</a:t>
            </a:r>
          </a:p>
          <a:p>
            <a:pPr lvl="1" indent="-338138" algn="just"/>
            <a:r>
              <a:rPr lang="en-US" sz="2000" dirty="0">
                <a:solidFill>
                  <a:schemeClr val="tx1"/>
                </a:solidFill>
              </a:rPr>
              <a:t>The Output window appears below the Code </a:t>
            </a:r>
            <a:r>
              <a:rPr lang="en-US" sz="2000" dirty="0" smtClean="0">
                <a:solidFill>
                  <a:schemeClr val="tx1"/>
                </a:solidFill>
              </a:rPr>
              <a:t>and </a:t>
            </a:r>
            <a:r>
              <a:rPr lang="en-US" sz="2000" dirty="0">
                <a:solidFill>
                  <a:schemeClr val="tx1"/>
                </a:solidFill>
              </a:rPr>
              <a:t>Text Editor window</a:t>
            </a:r>
            <a:r>
              <a:rPr lang="en-US" sz="2000" dirty="0" smtClean="0">
                <a:solidFill>
                  <a:schemeClr val="tx1"/>
                </a:solidFill>
              </a:rPr>
              <a:t>.</a:t>
            </a:r>
          </a:p>
          <a:p>
            <a:pPr lvl="1" indent="-338138" algn="just"/>
            <a:r>
              <a:rPr lang="en-US" sz="2000" dirty="0">
                <a:solidFill>
                  <a:schemeClr val="tx1"/>
                </a:solidFill>
              </a:rPr>
              <a:t>In </a:t>
            </a:r>
            <a:r>
              <a:rPr lang="en-US" sz="2000" dirty="0">
                <a:solidFill>
                  <a:schemeClr val="tx1"/>
                </a:solidFill>
              </a:rPr>
              <a:t>the Output window, you should see messages similar to the following</a:t>
            </a:r>
            <a:r>
              <a:rPr lang="en-US" sz="2000" dirty="0">
                <a:solidFill>
                  <a:schemeClr val="tx1"/>
                </a:solidFill>
              </a:rPr>
              <a:t>, indicating </a:t>
            </a:r>
            <a:r>
              <a:rPr lang="en-US" sz="2000" dirty="0">
                <a:solidFill>
                  <a:schemeClr val="tx1"/>
                </a:solidFill>
              </a:rPr>
              <a:t>how the program is being compiled: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380" y="4928616"/>
            <a:ext cx="8672312" cy="1707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096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4434" y="0"/>
            <a:ext cx="10856046" cy="1208868"/>
          </a:xfrm>
        </p:spPr>
        <p:txBody>
          <a:bodyPr/>
          <a:lstStyle/>
          <a:p>
            <a:pPr algn="just"/>
            <a:r>
              <a:rPr lang="en-US" dirty="0" smtClean="0"/>
              <a:t>Build &amp; </a:t>
            </a:r>
            <a:r>
              <a:rPr lang="en-US" dirty="0"/>
              <a:t>R</a:t>
            </a:r>
            <a:r>
              <a:rPr lang="en-US" dirty="0" smtClean="0"/>
              <a:t>un </a:t>
            </a:r>
            <a:r>
              <a:rPr lang="en-US" dirty="0"/>
              <a:t>the </a:t>
            </a:r>
            <a:r>
              <a:rPr lang="en-US" dirty="0" smtClean="0"/>
              <a:t>Console Application (Continue…)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5548" y="1563368"/>
            <a:ext cx="5576909" cy="4947032"/>
          </a:xfrm>
        </p:spPr>
        <p:txBody>
          <a:bodyPr>
            <a:no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tx1"/>
                </a:solidFill>
              </a:rPr>
              <a:t>If </a:t>
            </a:r>
            <a:r>
              <a:rPr lang="en-US" sz="1800" dirty="0">
                <a:solidFill>
                  <a:schemeClr val="tx1"/>
                </a:solidFill>
              </a:rPr>
              <a:t>you have made any mistakes, they will be reported in the Error </a:t>
            </a:r>
            <a:r>
              <a:rPr lang="en-US" sz="1800" dirty="0" smtClean="0">
                <a:solidFill>
                  <a:schemeClr val="tx1"/>
                </a:solidFill>
              </a:rPr>
              <a:t>List</a:t>
            </a:r>
            <a:r>
              <a:rPr lang="en-US" sz="1800" dirty="0"/>
              <a:t> </a:t>
            </a:r>
            <a:r>
              <a:rPr lang="en-US" sz="1800" dirty="0" smtClean="0">
                <a:solidFill>
                  <a:schemeClr val="tx1"/>
                </a:solidFill>
              </a:rPr>
              <a:t>window.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The </a:t>
            </a:r>
            <a:r>
              <a:rPr lang="en-US" sz="1800" dirty="0">
                <a:solidFill>
                  <a:schemeClr val="tx1"/>
                </a:solidFill>
              </a:rPr>
              <a:t>following image shows what happens if you forget to type </a:t>
            </a:r>
            <a:r>
              <a:rPr lang="en-US" sz="1800" dirty="0">
                <a:solidFill>
                  <a:schemeClr val="tx1"/>
                </a:solidFill>
              </a:rPr>
              <a:t>the closing </a:t>
            </a:r>
            <a:r>
              <a:rPr lang="en-US" sz="1800" dirty="0">
                <a:solidFill>
                  <a:schemeClr val="tx1"/>
                </a:solidFill>
              </a:rPr>
              <a:t>quotation marks after the text Hello World in the </a:t>
            </a:r>
            <a:r>
              <a:rPr lang="en-US" sz="1800" dirty="0" err="1">
                <a:solidFill>
                  <a:schemeClr val="tx1"/>
                </a:solidFill>
              </a:rPr>
              <a:t>WriteLine</a:t>
            </a:r>
            <a:r>
              <a:rPr lang="en-US" sz="1800" dirty="0">
                <a:solidFill>
                  <a:schemeClr val="tx1"/>
                </a:solidFill>
              </a:rPr>
              <a:t> statement</a:t>
            </a:r>
            <a:r>
              <a:rPr lang="en-US" sz="1800" dirty="0">
                <a:solidFill>
                  <a:schemeClr val="tx1"/>
                </a:solidFill>
              </a:rPr>
              <a:t>. </a:t>
            </a:r>
            <a:endParaRPr lang="en-US" sz="1800" dirty="0">
              <a:solidFill>
                <a:schemeClr val="tx1"/>
              </a:solidFill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Notice </a:t>
            </a:r>
            <a:r>
              <a:rPr lang="en-US" sz="1800" dirty="0">
                <a:solidFill>
                  <a:schemeClr val="tx1"/>
                </a:solidFill>
              </a:rPr>
              <a:t>that a single mistake can sometimes cause </a:t>
            </a:r>
            <a:r>
              <a:rPr lang="en-US" sz="1800" dirty="0">
                <a:solidFill>
                  <a:schemeClr val="tx1"/>
                </a:solidFill>
              </a:rPr>
              <a:t>multiple compiler </a:t>
            </a:r>
            <a:r>
              <a:rPr lang="en-US" sz="1800" dirty="0">
                <a:solidFill>
                  <a:schemeClr val="tx1"/>
                </a:solidFill>
              </a:rPr>
              <a:t>errors</a:t>
            </a:r>
            <a:r>
              <a:rPr lang="en-US" sz="1800" dirty="0" smtClean="0">
                <a:solidFill>
                  <a:schemeClr val="tx1"/>
                </a:solidFill>
              </a:rPr>
              <a:t>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If you have followed the previous instructions carefully, there should be </a:t>
            </a:r>
            <a:r>
              <a:rPr lang="en-US" sz="1800" dirty="0">
                <a:solidFill>
                  <a:schemeClr val="tx1"/>
                </a:solidFill>
              </a:rPr>
              <a:t>no errors </a:t>
            </a:r>
            <a:r>
              <a:rPr lang="en-US" sz="1800" dirty="0">
                <a:solidFill>
                  <a:schemeClr val="tx1"/>
                </a:solidFill>
              </a:rPr>
              <a:t>or warnings, and the program should build successfully.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3912" y="1563368"/>
            <a:ext cx="5790421" cy="5078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3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4434" y="0"/>
            <a:ext cx="10856046" cy="1208868"/>
          </a:xfrm>
        </p:spPr>
        <p:txBody>
          <a:bodyPr/>
          <a:lstStyle/>
          <a:p>
            <a:pPr algn="just"/>
            <a:r>
              <a:rPr lang="en-US" dirty="0" smtClean="0"/>
              <a:t>Build &amp; </a:t>
            </a:r>
            <a:r>
              <a:rPr lang="en-US" dirty="0"/>
              <a:t>R</a:t>
            </a:r>
            <a:r>
              <a:rPr lang="en-US" dirty="0" smtClean="0"/>
              <a:t>un </a:t>
            </a:r>
            <a:r>
              <a:rPr lang="en-US" dirty="0"/>
              <a:t>the </a:t>
            </a:r>
            <a:r>
              <a:rPr lang="en-US" dirty="0" smtClean="0"/>
              <a:t>Console Application </a:t>
            </a:r>
            <a:r>
              <a:rPr lang="en-US" dirty="0"/>
              <a:t>(Continue…)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5548" y="1563368"/>
            <a:ext cx="10672700" cy="2706880"/>
          </a:xfrm>
        </p:spPr>
        <p:txBody>
          <a:bodyPr>
            <a:noAutofit/>
          </a:bodyPr>
          <a:lstStyle/>
          <a:p>
            <a:pPr marL="576263" indent="-576263" algn="just"/>
            <a:r>
              <a:rPr lang="en-US" sz="2000" dirty="0" smtClean="0">
                <a:solidFill>
                  <a:schemeClr val="tx1"/>
                </a:solidFill>
              </a:rPr>
              <a:t>2.     On </a:t>
            </a:r>
            <a:r>
              <a:rPr lang="en-US" sz="2000" dirty="0">
                <a:solidFill>
                  <a:schemeClr val="tx1"/>
                </a:solidFill>
              </a:rPr>
              <a:t>the Debug menu, click Start Without Debugging.</a:t>
            </a:r>
          </a:p>
          <a:p>
            <a:pPr marL="685800" indent="-109538" algn="just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1"/>
                </a:solidFill>
              </a:rPr>
              <a:t>	A </a:t>
            </a:r>
            <a:r>
              <a:rPr lang="en-US" sz="2000" dirty="0">
                <a:solidFill>
                  <a:schemeClr val="tx1"/>
                </a:solidFill>
              </a:rPr>
              <a:t>command window opens, and the program runs. </a:t>
            </a:r>
            <a:endParaRPr lang="en-US" sz="2000" dirty="0" smtClean="0">
              <a:solidFill>
                <a:schemeClr val="tx1"/>
              </a:solidFill>
            </a:endParaRPr>
          </a:p>
          <a:p>
            <a:pPr marL="685800" indent="-109538" algn="just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1"/>
                </a:solidFill>
              </a:rPr>
              <a:t>   The </a:t>
            </a:r>
            <a:r>
              <a:rPr lang="en-US" sz="2000" dirty="0">
                <a:solidFill>
                  <a:schemeClr val="tx1"/>
                </a:solidFill>
              </a:rPr>
              <a:t>message “</a:t>
            </a:r>
            <a:r>
              <a:rPr lang="en-US" sz="2000" dirty="0">
                <a:solidFill>
                  <a:schemeClr val="tx1"/>
                </a:solidFill>
              </a:rPr>
              <a:t>Hello World</a:t>
            </a:r>
            <a:r>
              <a:rPr lang="en-US" sz="2000" dirty="0">
                <a:solidFill>
                  <a:schemeClr val="tx1"/>
                </a:solidFill>
              </a:rPr>
              <a:t>!” appears. </a:t>
            </a:r>
            <a:endParaRPr lang="en-US" sz="2000" dirty="0" smtClean="0">
              <a:solidFill>
                <a:schemeClr val="tx1"/>
              </a:solidFill>
            </a:endParaRPr>
          </a:p>
          <a:p>
            <a:pPr marL="685800" indent="-109538" algn="just">
              <a:buFont typeface="Arial" panose="020B0604020202020204" pitchFamily="34" charset="0"/>
              <a:buChar char="•"/>
              <a:tabLst>
                <a:tab pos="914400" algn="l"/>
              </a:tabLst>
            </a:pPr>
            <a:r>
              <a:rPr lang="en-US" sz="2000" dirty="0" smtClean="0">
                <a:solidFill>
                  <a:schemeClr val="tx1"/>
                </a:solidFill>
              </a:rPr>
              <a:t>   The </a:t>
            </a:r>
            <a:r>
              <a:rPr lang="en-US" sz="2000" dirty="0">
                <a:solidFill>
                  <a:schemeClr val="tx1"/>
                </a:solidFill>
              </a:rPr>
              <a:t>program now waits for you to press any key, </a:t>
            </a:r>
            <a:r>
              <a:rPr lang="en-US" sz="2000" dirty="0">
                <a:solidFill>
                  <a:schemeClr val="tx1"/>
                </a:solidFill>
              </a:rPr>
              <a:t>as shown in the following </a:t>
            </a:r>
            <a:r>
              <a:rPr lang="en-US" sz="2000" dirty="0" smtClean="0">
                <a:solidFill>
                  <a:schemeClr val="tx1"/>
                </a:solidFill>
              </a:rPr>
              <a:t>graphic.</a:t>
            </a:r>
            <a:endParaRPr lang="en-US" sz="2000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4802" y="4624748"/>
            <a:ext cx="4054191" cy="1775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641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4434" y="0"/>
            <a:ext cx="10856046" cy="1208868"/>
          </a:xfrm>
        </p:spPr>
        <p:txBody>
          <a:bodyPr/>
          <a:lstStyle/>
          <a:p>
            <a:pPr algn="just"/>
            <a:r>
              <a:rPr lang="en-US" dirty="0" smtClean="0"/>
              <a:t>Build &amp; </a:t>
            </a:r>
            <a:r>
              <a:rPr lang="en-US" dirty="0"/>
              <a:t>R</a:t>
            </a:r>
            <a:r>
              <a:rPr lang="en-US" dirty="0" smtClean="0"/>
              <a:t>un </a:t>
            </a:r>
            <a:r>
              <a:rPr lang="en-US" dirty="0"/>
              <a:t>the </a:t>
            </a:r>
            <a:r>
              <a:rPr lang="en-US" dirty="0" smtClean="0"/>
              <a:t>Console Application </a:t>
            </a:r>
            <a:r>
              <a:rPr lang="en-US" dirty="0"/>
              <a:t>(Continue…)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4434" y="1563368"/>
            <a:ext cx="10856046" cy="5084320"/>
          </a:xfrm>
        </p:spPr>
        <p:txBody>
          <a:bodyPr>
            <a:noAutofit/>
          </a:bodyPr>
          <a:lstStyle/>
          <a:p>
            <a:pPr marL="576263" indent="-576263" algn="just"/>
            <a:r>
              <a:rPr lang="en-US" sz="2000" dirty="0">
                <a:solidFill>
                  <a:schemeClr val="tx1"/>
                </a:solidFill>
              </a:rPr>
              <a:t>3. </a:t>
            </a:r>
            <a:r>
              <a:rPr lang="en-US" sz="2000" dirty="0" smtClean="0">
                <a:solidFill>
                  <a:schemeClr val="tx1"/>
                </a:solidFill>
              </a:rPr>
              <a:t>	Ensure </a:t>
            </a:r>
            <a:r>
              <a:rPr lang="en-US" sz="2000" dirty="0">
                <a:solidFill>
                  <a:schemeClr val="tx1"/>
                </a:solidFill>
              </a:rPr>
              <a:t>that the command window displaying the program’s output has the focus (meaning that it’s the window that’s currently active), and then press Enter. </a:t>
            </a:r>
          </a:p>
          <a:p>
            <a:pPr marL="969963" indent="-393700" algn="just">
              <a:buFont typeface="Arial" panose="020B0604020202020204" pitchFamily="34" charset="0"/>
              <a:buChar char="•"/>
              <a:tabLst>
                <a:tab pos="858838" algn="l"/>
              </a:tabLst>
            </a:pPr>
            <a:r>
              <a:rPr lang="en-US" sz="2000" dirty="0" smtClean="0">
                <a:solidFill>
                  <a:schemeClr val="tx1"/>
                </a:solidFill>
              </a:rPr>
              <a:t>The </a:t>
            </a:r>
            <a:r>
              <a:rPr lang="en-US" sz="2000" dirty="0">
                <a:solidFill>
                  <a:schemeClr val="tx1"/>
                </a:solidFill>
              </a:rPr>
              <a:t>command window closes, and you return to the Visual Studio </a:t>
            </a:r>
            <a:r>
              <a:rPr lang="en-US" sz="2000" dirty="0">
                <a:solidFill>
                  <a:schemeClr val="tx1"/>
                </a:solidFill>
              </a:rPr>
              <a:t>2017 programming </a:t>
            </a:r>
            <a:r>
              <a:rPr lang="en-US" sz="2000" dirty="0">
                <a:solidFill>
                  <a:schemeClr val="tx1"/>
                </a:solidFill>
              </a:rPr>
              <a:t>environment</a:t>
            </a:r>
            <a:r>
              <a:rPr lang="en-US" sz="2000" dirty="0" smtClean="0">
                <a:solidFill>
                  <a:schemeClr val="tx1"/>
                </a:solidFill>
              </a:rPr>
              <a:t>.</a:t>
            </a:r>
          </a:p>
          <a:p>
            <a:pPr marL="457200" indent="-457200" algn="just">
              <a:buAutoNum type="arabicPeriod" startAt="4"/>
              <a:tabLst>
                <a:tab pos="576263" algn="l"/>
              </a:tabLst>
            </a:pPr>
            <a:r>
              <a:rPr lang="en-US" sz="2000" dirty="0" smtClean="0">
                <a:solidFill>
                  <a:schemeClr val="tx1"/>
                </a:solidFill>
              </a:rPr>
              <a:t>In </a:t>
            </a:r>
            <a:r>
              <a:rPr lang="en-US" sz="2000" dirty="0">
                <a:solidFill>
                  <a:schemeClr val="tx1"/>
                </a:solidFill>
              </a:rPr>
              <a:t>Solution Explorer, click the </a:t>
            </a:r>
            <a:r>
              <a:rPr lang="en-US" sz="2000" dirty="0" err="1">
                <a:solidFill>
                  <a:schemeClr val="tx1"/>
                </a:solidFill>
              </a:rPr>
              <a:t>TestHello</a:t>
            </a:r>
            <a:r>
              <a:rPr lang="en-US" sz="2000" dirty="0">
                <a:solidFill>
                  <a:schemeClr val="tx1"/>
                </a:solidFill>
              </a:rPr>
              <a:t> project (not the solution), and then</a:t>
            </a:r>
            <a:r>
              <a:rPr lang="en-US" sz="2000" dirty="0" smtClean="0">
                <a:solidFill>
                  <a:schemeClr val="tx1"/>
                </a:solidFill>
              </a:rPr>
              <a:t>, on </a:t>
            </a:r>
            <a:r>
              <a:rPr lang="en-US" sz="2000" dirty="0">
                <a:solidFill>
                  <a:schemeClr val="tx1"/>
                </a:solidFill>
              </a:rPr>
              <a:t>the Solution Explorer toolbar, click the Show All Files button. </a:t>
            </a:r>
            <a:endParaRPr lang="en-US" sz="2000" dirty="0" smtClean="0">
              <a:solidFill>
                <a:schemeClr val="tx1"/>
              </a:solidFill>
            </a:endParaRPr>
          </a:p>
          <a:p>
            <a:pPr marL="804863" lvl="1" indent="-347663" algn="just">
              <a:tabLst>
                <a:tab pos="576263" algn="l"/>
              </a:tabLst>
            </a:pPr>
            <a:r>
              <a:rPr lang="en-US" sz="1800" dirty="0" smtClean="0">
                <a:solidFill>
                  <a:schemeClr val="tx1"/>
                </a:solidFill>
              </a:rPr>
              <a:t>Be aware that </a:t>
            </a:r>
            <a:r>
              <a:rPr lang="en-US" sz="1800" dirty="0">
                <a:solidFill>
                  <a:schemeClr val="tx1"/>
                </a:solidFill>
              </a:rPr>
              <a:t>you might need to click the double-arrow button on the right edge </a:t>
            </a:r>
            <a:r>
              <a:rPr lang="en-US" sz="1800" dirty="0" smtClean="0">
                <a:solidFill>
                  <a:schemeClr val="tx1"/>
                </a:solidFill>
              </a:rPr>
              <a:t>of the </a:t>
            </a:r>
            <a:r>
              <a:rPr lang="en-US" sz="1800" dirty="0">
                <a:solidFill>
                  <a:schemeClr val="tx1"/>
                </a:solidFill>
              </a:rPr>
              <a:t>Solution Explorer toolbar to make this button appear.</a:t>
            </a:r>
            <a:endParaRPr lang="en-US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5382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4434" y="0"/>
            <a:ext cx="10856046" cy="1208868"/>
          </a:xfrm>
        </p:spPr>
        <p:txBody>
          <a:bodyPr/>
          <a:lstStyle/>
          <a:p>
            <a:pPr algn="just"/>
            <a:r>
              <a:rPr lang="en-US" dirty="0" smtClean="0"/>
              <a:t>Build &amp; </a:t>
            </a:r>
            <a:r>
              <a:rPr lang="en-US" dirty="0"/>
              <a:t>R</a:t>
            </a:r>
            <a:r>
              <a:rPr lang="en-US" dirty="0" smtClean="0"/>
              <a:t>un </a:t>
            </a:r>
            <a:r>
              <a:rPr lang="en-US" dirty="0"/>
              <a:t>the </a:t>
            </a:r>
            <a:r>
              <a:rPr lang="en-US" dirty="0" smtClean="0"/>
              <a:t>Console Application </a:t>
            </a:r>
            <a:r>
              <a:rPr lang="en-US" dirty="0"/>
              <a:t>(Continue…)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056" y="1563368"/>
            <a:ext cx="6190488" cy="5294632"/>
          </a:xfrm>
        </p:spPr>
        <p:txBody>
          <a:bodyPr>
            <a:no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Entries named bin and </a:t>
            </a:r>
            <a:r>
              <a:rPr lang="en-US" sz="2000" dirty="0" err="1">
                <a:solidFill>
                  <a:schemeClr val="tx1"/>
                </a:solidFill>
              </a:rPr>
              <a:t>obj</a:t>
            </a:r>
            <a:r>
              <a:rPr lang="en-US" sz="2000" dirty="0">
                <a:solidFill>
                  <a:schemeClr val="tx1"/>
                </a:solidFill>
              </a:rPr>
              <a:t> appear above the </a:t>
            </a:r>
            <a:r>
              <a:rPr lang="en-US" sz="2000" dirty="0" err="1">
                <a:solidFill>
                  <a:schemeClr val="tx1"/>
                </a:solidFill>
              </a:rPr>
              <a:t>Program.cs</a:t>
            </a:r>
            <a:r>
              <a:rPr lang="en-US" sz="2000" dirty="0">
                <a:solidFill>
                  <a:schemeClr val="tx1"/>
                </a:solidFill>
              </a:rPr>
              <a:t> file. </a:t>
            </a:r>
            <a:endParaRPr lang="en-US" sz="2000" dirty="0" smtClean="0">
              <a:solidFill>
                <a:schemeClr val="tx1"/>
              </a:solidFill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1"/>
                </a:solidFill>
              </a:rPr>
              <a:t>These entries correspond </a:t>
            </a:r>
            <a:r>
              <a:rPr lang="en-US" sz="2000" dirty="0">
                <a:solidFill>
                  <a:schemeClr val="tx1"/>
                </a:solidFill>
              </a:rPr>
              <a:t>directly to folders named bin and </a:t>
            </a:r>
            <a:r>
              <a:rPr lang="en-US" sz="2000" dirty="0" err="1">
                <a:solidFill>
                  <a:schemeClr val="tx1"/>
                </a:solidFill>
              </a:rPr>
              <a:t>obj</a:t>
            </a:r>
            <a:r>
              <a:rPr lang="en-US" sz="2000" dirty="0">
                <a:solidFill>
                  <a:schemeClr val="tx1"/>
                </a:solidFill>
              </a:rPr>
              <a:t> in the project </a:t>
            </a:r>
            <a:r>
              <a:rPr lang="en-US" sz="2000" dirty="0" smtClean="0">
                <a:solidFill>
                  <a:schemeClr val="tx1"/>
                </a:solidFill>
              </a:rPr>
              <a:t>folder (</a:t>
            </a:r>
            <a:r>
              <a:rPr lang="en-US" sz="2000" dirty="0">
                <a:solidFill>
                  <a:schemeClr val="tx1"/>
                </a:solidFill>
              </a:rPr>
              <a:t>Microsoft Press\VCSBS\Chapter 1\</a:t>
            </a:r>
            <a:r>
              <a:rPr lang="en-US" sz="2000" dirty="0" err="1">
                <a:solidFill>
                  <a:schemeClr val="tx1"/>
                </a:solidFill>
              </a:rPr>
              <a:t>TestHello</a:t>
            </a:r>
            <a:r>
              <a:rPr lang="en-US" sz="2000" dirty="0">
                <a:solidFill>
                  <a:schemeClr val="tx1"/>
                </a:solidFill>
              </a:rPr>
              <a:t>\</a:t>
            </a:r>
            <a:r>
              <a:rPr lang="en-US" sz="2000" dirty="0" err="1">
                <a:solidFill>
                  <a:schemeClr val="tx1"/>
                </a:solidFill>
              </a:rPr>
              <a:t>TestHello</a:t>
            </a:r>
            <a:r>
              <a:rPr lang="en-US" sz="2000" dirty="0">
                <a:solidFill>
                  <a:schemeClr val="tx1"/>
                </a:solidFill>
              </a:rPr>
              <a:t>). </a:t>
            </a:r>
            <a:endParaRPr lang="en-US" sz="2000" dirty="0" smtClean="0">
              <a:solidFill>
                <a:schemeClr val="tx1"/>
              </a:solidFill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1"/>
                </a:solidFill>
              </a:rPr>
              <a:t>Visual Studio creates </a:t>
            </a:r>
            <a:r>
              <a:rPr lang="en-US" sz="2000" dirty="0">
                <a:solidFill>
                  <a:schemeClr val="tx1"/>
                </a:solidFill>
              </a:rPr>
              <a:t>these folders when you build your application; they contain </a:t>
            </a:r>
            <a:r>
              <a:rPr lang="en-US" sz="2000" dirty="0" smtClean="0">
                <a:solidFill>
                  <a:schemeClr val="tx1"/>
                </a:solidFill>
              </a:rPr>
              <a:t>the executable </a:t>
            </a:r>
            <a:r>
              <a:rPr lang="en-US" sz="2000" dirty="0">
                <a:solidFill>
                  <a:schemeClr val="tx1"/>
                </a:solidFill>
              </a:rPr>
              <a:t>version of the program together with some other files used </a:t>
            </a:r>
            <a:r>
              <a:rPr lang="en-US" sz="2000" dirty="0" smtClean="0">
                <a:solidFill>
                  <a:schemeClr val="tx1"/>
                </a:solidFill>
              </a:rPr>
              <a:t>to build </a:t>
            </a:r>
            <a:r>
              <a:rPr lang="en-US" sz="2000" dirty="0">
                <a:solidFill>
                  <a:schemeClr val="tx1"/>
                </a:solidFill>
              </a:rPr>
              <a:t>and debug the </a:t>
            </a:r>
            <a:r>
              <a:rPr lang="en-US" sz="2000" dirty="0" smtClean="0">
                <a:solidFill>
                  <a:schemeClr val="tx1"/>
                </a:solidFill>
              </a:rPr>
              <a:t>application.</a:t>
            </a:r>
            <a:endParaRPr lang="en-US" sz="2000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3978" y="1746504"/>
            <a:ext cx="5262288" cy="4617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587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4434" y="0"/>
            <a:ext cx="10856046" cy="1208868"/>
          </a:xfrm>
        </p:spPr>
        <p:txBody>
          <a:bodyPr/>
          <a:lstStyle/>
          <a:p>
            <a:pPr algn="just"/>
            <a:r>
              <a:rPr lang="en-US" dirty="0" smtClean="0"/>
              <a:t>Using Namespace (Introduction)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8130" y="1426208"/>
            <a:ext cx="10856046" cy="5221480"/>
          </a:xfrm>
        </p:spPr>
        <p:txBody>
          <a:bodyPr>
            <a:noAutofit/>
          </a:bodyPr>
          <a:lstStyle/>
          <a:p>
            <a:pPr marL="457200" lvl="1" indent="-285750" algn="just"/>
            <a:r>
              <a:rPr lang="en-US" sz="1800" dirty="0" smtClean="0">
                <a:solidFill>
                  <a:schemeClr val="tx1"/>
                </a:solidFill>
              </a:rPr>
              <a:t>A namespace is used to organize your code by the collection of classes, </a:t>
            </a:r>
            <a:r>
              <a:rPr lang="en-US" sz="1800" dirty="0" err="1" smtClean="0">
                <a:solidFill>
                  <a:schemeClr val="tx1"/>
                </a:solidFill>
              </a:rPr>
              <a:t>structs</a:t>
            </a:r>
            <a:r>
              <a:rPr lang="en-US" sz="1800" dirty="0" smtClean="0">
                <a:solidFill>
                  <a:schemeClr val="tx1"/>
                </a:solidFill>
              </a:rPr>
              <a:t>, </a:t>
            </a:r>
            <a:r>
              <a:rPr lang="en-US" sz="1800" dirty="0" err="1" smtClean="0">
                <a:solidFill>
                  <a:schemeClr val="tx1"/>
                </a:solidFill>
              </a:rPr>
              <a:t>enums</a:t>
            </a:r>
            <a:r>
              <a:rPr lang="en-US" sz="1800" dirty="0" smtClean="0">
                <a:solidFill>
                  <a:schemeClr val="tx1"/>
                </a:solidFill>
              </a:rPr>
              <a:t> and delegates.</a:t>
            </a:r>
          </a:p>
          <a:p>
            <a:pPr marL="457200" lvl="1" indent="-285750" algn="just"/>
            <a:r>
              <a:rPr lang="en-US" sz="1800" dirty="0" smtClean="0">
                <a:solidFill>
                  <a:schemeClr val="tx1"/>
                </a:solidFill>
              </a:rPr>
              <a:t>They are used to access code from .NET frame work, because .NET frame has so many classes, interfaces, </a:t>
            </a:r>
            <a:r>
              <a:rPr lang="en-US" sz="1800" dirty="0" err="1" smtClean="0">
                <a:solidFill>
                  <a:schemeClr val="tx1"/>
                </a:solidFill>
              </a:rPr>
              <a:t>structs</a:t>
            </a:r>
            <a:r>
              <a:rPr lang="en-US" sz="1800" dirty="0" smtClean="0">
                <a:solidFill>
                  <a:schemeClr val="tx1"/>
                </a:solidFill>
              </a:rPr>
              <a:t> etc.</a:t>
            </a:r>
          </a:p>
          <a:p>
            <a:pPr marL="457200" lvl="1" indent="-285750" algn="just">
              <a:buNone/>
            </a:pPr>
            <a:r>
              <a:rPr lang="en-US" sz="1800" dirty="0">
                <a:solidFill>
                  <a:schemeClr val="tx1"/>
                </a:solidFill>
              </a:rPr>
              <a:t>	</a:t>
            </a:r>
            <a:r>
              <a:rPr lang="en-US" sz="1800" dirty="0" smtClean="0">
                <a:solidFill>
                  <a:schemeClr val="tx1"/>
                </a:solidFill>
              </a:rPr>
              <a:t>	e.g. </a:t>
            </a:r>
            <a:r>
              <a:rPr lang="en-US" sz="1800" dirty="0" err="1" smtClean="0">
                <a:solidFill>
                  <a:schemeClr val="tx1"/>
                </a:solidFill>
              </a:rPr>
              <a:t>Console.WriteLine</a:t>
            </a:r>
            <a:r>
              <a:rPr lang="en-US" sz="1800" dirty="0" smtClean="0">
                <a:solidFill>
                  <a:schemeClr val="tx1"/>
                </a:solidFill>
              </a:rPr>
              <a:t>();</a:t>
            </a:r>
          </a:p>
          <a:p>
            <a:pPr marL="457200" lvl="1" indent="-285750" algn="just"/>
            <a:r>
              <a:rPr lang="en-US" sz="1800" dirty="0" smtClean="0">
                <a:solidFill>
                  <a:schemeClr val="tx1"/>
                </a:solidFill>
              </a:rPr>
              <a:t>If we don’t use namespace then we have to use FQN (Fully Qualified Name) to use that particular classes, interfaces and </a:t>
            </a:r>
            <a:r>
              <a:rPr lang="en-US" sz="1800" dirty="0" err="1" smtClean="0">
                <a:solidFill>
                  <a:schemeClr val="tx1"/>
                </a:solidFill>
              </a:rPr>
              <a:t>structs</a:t>
            </a:r>
            <a:r>
              <a:rPr lang="en-US" sz="1800" dirty="0" smtClean="0">
                <a:solidFill>
                  <a:schemeClr val="tx1"/>
                </a:solidFill>
              </a:rPr>
              <a:t>.</a:t>
            </a:r>
          </a:p>
          <a:p>
            <a:pPr marL="457200" lvl="1" indent="-285750" algn="just">
              <a:buNone/>
            </a:pPr>
            <a:r>
              <a:rPr lang="en-US" sz="1800" dirty="0">
                <a:solidFill>
                  <a:schemeClr val="tx1"/>
                </a:solidFill>
              </a:rPr>
              <a:t>	</a:t>
            </a:r>
            <a:r>
              <a:rPr lang="en-US" sz="1800" dirty="0" smtClean="0">
                <a:solidFill>
                  <a:schemeClr val="tx1"/>
                </a:solidFill>
              </a:rPr>
              <a:t>	e.g. </a:t>
            </a:r>
            <a:r>
              <a:rPr lang="en-US" sz="1800" dirty="0" err="1" smtClean="0">
                <a:solidFill>
                  <a:schemeClr val="tx1"/>
                </a:solidFill>
              </a:rPr>
              <a:t>System.Console.WriteLine</a:t>
            </a:r>
            <a:r>
              <a:rPr lang="en-US" sz="1800" dirty="0" smtClean="0">
                <a:solidFill>
                  <a:schemeClr val="tx1"/>
                </a:solidFill>
              </a:rPr>
              <a:t>();</a:t>
            </a:r>
          </a:p>
          <a:p>
            <a:pPr marL="457200" lvl="1" indent="-285750" algn="just"/>
            <a:r>
              <a:rPr lang="en-US" sz="1800" dirty="0" smtClean="0">
                <a:solidFill>
                  <a:schemeClr val="tx1"/>
                </a:solidFill>
              </a:rPr>
              <a:t>In java they are available with the name called Packages.</a:t>
            </a:r>
          </a:p>
          <a:p>
            <a:pPr marL="347663" lvl="1" indent="0" algn="just">
              <a:buNone/>
            </a:pPr>
            <a:endParaRPr lang="en-US" sz="1800" dirty="0" smtClean="0">
              <a:solidFill>
                <a:schemeClr val="tx1"/>
              </a:solidFill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0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2234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just"/>
            <a:r>
              <a:rPr lang="en-US" dirty="0" smtClean="0"/>
              <a:t>Create a Console Application in Visual Studio 2017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4"/>
            <a:ext cx="5249092" cy="4447761"/>
          </a:xfrm>
        </p:spPr>
        <p:txBody>
          <a:bodyPr>
            <a:normAutofit lnSpcReduction="10000"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On the Windows taskbar, click Start, type Visual Studio 2017, and </a:t>
            </a:r>
            <a:r>
              <a:rPr lang="en-US" sz="2000" dirty="0">
                <a:solidFill>
                  <a:schemeClr val="tx1"/>
                </a:solidFill>
              </a:rPr>
              <a:t>then press </a:t>
            </a:r>
            <a:r>
              <a:rPr lang="en-US" sz="2000" dirty="0">
                <a:solidFill>
                  <a:schemeClr val="tx1"/>
                </a:solidFill>
              </a:rPr>
              <a:t>Enter. Alternatively, you can click the Visual Studio 2017 icon on </a:t>
            </a:r>
            <a:r>
              <a:rPr lang="en-US" sz="2000" dirty="0">
                <a:solidFill>
                  <a:schemeClr val="tx1"/>
                </a:solidFill>
              </a:rPr>
              <a:t>the Start </a:t>
            </a:r>
            <a:r>
              <a:rPr lang="en-US" sz="2000" dirty="0">
                <a:solidFill>
                  <a:schemeClr val="tx1"/>
                </a:solidFill>
              </a:rPr>
              <a:t>menu</a:t>
            </a:r>
            <a:r>
              <a:rPr lang="en-US" sz="2000" dirty="0">
                <a:solidFill>
                  <a:schemeClr val="tx1"/>
                </a:solidFill>
              </a:rPr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Visual Studio 2017 starts and displays the Start page, similar to </a:t>
            </a:r>
            <a:r>
              <a:rPr lang="en-US" sz="2000" dirty="0">
                <a:solidFill>
                  <a:schemeClr val="tx1"/>
                </a:solidFill>
              </a:rPr>
              <a:t>the following</a:t>
            </a:r>
            <a:r>
              <a:rPr lang="en-US" sz="2000" dirty="0">
                <a:solidFill>
                  <a:schemeClr val="tx1"/>
                </a:solidFill>
              </a:rPr>
              <a:t>. (Your Start page might be different, depending on the edition </a:t>
            </a:r>
            <a:r>
              <a:rPr lang="en-US" sz="2000" dirty="0">
                <a:solidFill>
                  <a:schemeClr val="tx1"/>
                </a:solidFill>
              </a:rPr>
              <a:t>of Visual </a:t>
            </a:r>
            <a:r>
              <a:rPr lang="en-US" sz="2000" dirty="0">
                <a:solidFill>
                  <a:schemeClr val="tx1"/>
                </a:solidFill>
              </a:rPr>
              <a:t>Studio 2017 you are using.)</a:t>
            </a:r>
            <a:endParaRPr lang="en-US" sz="2000" dirty="0">
              <a:solidFill>
                <a:schemeClr val="tx1"/>
              </a:solidFill>
            </a:endParaRPr>
          </a:p>
          <a:p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4519" y="1825623"/>
            <a:ext cx="5044082" cy="4447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81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4434" y="0"/>
            <a:ext cx="10856046" cy="1208868"/>
          </a:xfrm>
        </p:spPr>
        <p:txBody>
          <a:bodyPr/>
          <a:lstStyle/>
          <a:p>
            <a:pPr algn="just"/>
            <a:r>
              <a:rPr lang="en-US" dirty="0" smtClean="0"/>
              <a:t>How Namespace Developed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4434" y="1426208"/>
            <a:ext cx="10856046" cy="5221480"/>
          </a:xfrm>
        </p:spPr>
        <p:txBody>
          <a:bodyPr>
            <a:no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Small programs </a:t>
            </a:r>
            <a:r>
              <a:rPr lang="en-US" sz="1800" dirty="0">
                <a:solidFill>
                  <a:schemeClr val="tx1"/>
                </a:solidFill>
              </a:rPr>
              <a:t>can soon grow into much bigger programs. </a:t>
            </a:r>
            <a:endParaRPr lang="en-US" sz="1800" dirty="0">
              <a:solidFill>
                <a:schemeClr val="tx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As </a:t>
            </a:r>
            <a:r>
              <a:rPr lang="en-US" sz="1800" dirty="0">
                <a:solidFill>
                  <a:schemeClr val="tx1"/>
                </a:solidFill>
              </a:rPr>
              <a:t>a program grows, </a:t>
            </a:r>
            <a:r>
              <a:rPr lang="en-US" sz="1800" dirty="0">
                <a:solidFill>
                  <a:schemeClr val="tx1"/>
                </a:solidFill>
              </a:rPr>
              <a:t>two issues </a:t>
            </a:r>
            <a:r>
              <a:rPr lang="en-US" sz="1800" dirty="0">
                <a:solidFill>
                  <a:schemeClr val="tx1"/>
                </a:solidFill>
              </a:rPr>
              <a:t>arise. </a:t>
            </a:r>
            <a:endParaRPr lang="en-US" sz="1800" dirty="0">
              <a:solidFill>
                <a:schemeClr val="tx1"/>
              </a:solidFill>
            </a:endParaRPr>
          </a:p>
          <a:p>
            <a:pPr marL="512763" indent="-228600" algn="just">
              <a:buFont typeface="+mj-lt"/>
              <a:buAutoNum type="romanLcPeriod"/>
              <a:tabLst>
                <a:tab pos="741363" algn="l"/>
              </a:tabLst>
            </a:pPr>
            <a:r>
              <a:rPr lang="en-US" sz="1800" dirty="0" smtClean="0">
                <a:solidFill>
                  <a:schemeClr val="tx1"/>
                </a:solidFill>
              </a:rPr>
              <a:t>	First</a:t>
            </a:r>
            <a:r>
              <a:rPr lang="en-US" sz="1800" dirty="0">
                <a:solidFill>
                  <a:schemeClr val="tx1"/>
                </a:solidFill>
              </a:rPr>
              <a:t>, it is harder to understand and maintain big programs than it </a:t>
            </a:r>
            <a:r>
              <a:rPr lang="en-US" sz="1800" dirty="0">
                <a:solidFill>
                  <a:schemeClr val="tx1"/>
                </a:solidFill>
              </a:rPr>
              <a:t>is to </a:t>
            </a:r>
            <a:r>
              <a:rPr lang="en-US" sz="1800" dirty="0">
                <a:solidFill>
                  <a:schemeClr val="tx1"/>
                </a:solidFill>
              </a:rPr>
              <a:t>understand and maintain </a:t>
            </a:r>
            <a:r>
              <a:rPr lang="en-US" sz="1800" dirty="0" smtClean="0">
                <a:solidFill>
                  <a:schemeClr val="tx1"/>
                </a:solidFill>
              </a:rPr>
              <a:t>	smaller </a:t>
            </a:r>
            <a:r>
              <a:rPr lang="en-US" sz="1800" dirty="0">
                <a:solidFill>
                  <a:schemeClr val="tx1"/>
                </a:solidFill>
              </a:rPr>
              <a:t>ones. </a:t>
            </a:r>
            <a:endParaRPr lang="en-US" sz="1800" dirty="0">
              <a:solidFill>
                <a:schemeClr val="tx1"/>
              </a:solidFill>
            </a:endParaRPr>
          </a:p>
          <a:p>
            <a:pPr marL="741363" indent="-457200" algn="just">
              <a:buFont typeface="+mj-lt"/>
              <a:buAutoNum type="romanLcPeriod"/>
              <a:tabLst>
                <a:tab pos="741363" algn="l"/>
              </a:tabLst>
            </a:pPr>
            <a:r>
              <a:rPr lang="en-US" sz="1800" dirty="0">
                <a:solidFill>
                  <a:schemeClr val="tx1"/>
                </a:solidFill>
              </a:rPr>
              <a:t>Second, more code usually means more classes, with more methods, requiring you to keep track of more names.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>
                <a:solidFill>
                  <a:schemeClr val="tx1"/>
                </a:solidFill>
              </a:rPr>
              <a:t>As the number of names increases, project build failing because two or more names clash. </a:t>
            </a:r>
          </a:p>
          <a:p>
            <a:pPr marL="1262063" indent="-633413" algn="just">
              <a:buFont typeface="Wingdings" panose="05000000000000000000" pitchFamily="2" charset="2"/>
              <a:buChar char="§"/>
            </a:pPr>
            <a:r>
              <a:rPr lang="en-US" sz="1800" dirty="0" smtClean="0">
                <a:solidFill>
                  <a:schemeClr val="tx1"/>
                </a:solidFill>
              </a:rPr>
              <a:t>For </a:t>
            </a:r>
            <a:r>
              <a:rPr lang="en-US" sz="1800" dirty="0">
                <a:solidFill>
                  <a:schemeClr val="tx1"/>
                </a:solidFill>
              </a:rPr>
              <a:t>example, </a:t>
            </a:r>
            <a:r>
              <a:rPr lang="en-US" sz="1800" dirty="0">
                <a:solidFill>
                  <a:schemeClr val="tx1"/>
                </a:solidFill>
              </a:rPr>
              <a:t> two classes can be created with same name.</a:t>
            </a:r>
            <a:endParaRPr lang="en-US" sz="1800" dirty="0">
              <a:solidFill>
                <a:schemeClr val="tx1"/>
              </a:solidFill>
            </a:endParaRPr>
          </a:p>
          <a:p>
            <a:pPr marL="347663" lvl="1" indent="0" algn="just">
              <a:buNone/>
            </a:pPr>
            <a:endParaRPr lang="en-US" sz="1800" dirty="0" smtClean="0">
              <a:solidFill>
                <a:schemeClr val="tx1"/>
              </a:solidFill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0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406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4434" y="0"/>
            <a:ext cx="10856046" cy="1208868"/>
          </a:xfrm>
        </p:spPr>
        <p:txBody>
          <a:bodyPr/>
          <a:lstStyle/>
          <a:p>
            <a:pPr algn="just"/>
            <a:r>
              <a:rPr lang="en-US" dirty="0" smtClean="0"/>
              <a:t>Using Namespace (History)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4434" y="1554480"/>
            <a:ext cx="10856046" cy="5093208"/>
          </a:xfrm>
        </p:spPr>
        <p:txBody>
          <a:bodyPr>
            <a:no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tx1"/>
                </a:solidFill>
              </a:rPr>
              <a:t>The </a:t>
            </a:r>
            <a:r>
              <a:rPr lang="en-US" sz="1800" dirty="0">
                <a:solidFill>
                  <a:schemeClr val="tx1"/>
                </a:solidFill>
              </a:rPr>
              <a:t>situation becomes more complicated when </a:t>
            </a:r>
            <a:r>
              <a:rPr lang="en-US" sz="1800" dirty="0">
                <a:solidFill>
                  <a:schemeClr val="tx1"/>
                </a:solidFill>
              </a:rPr>
              <a:t>a program written </a:t>
            </a:r>
            <a:r>
              <a:rPr lang="en-US" sz="1800" dirty="0">
                <a:solidFill>
                  <a:schemeClr val="tx1"/>
                </a:solidFill>
              </a:rPr>
              <a:t>by </a:t>
            </a:r>
            <a:r>
              <a:rPr lang="en-US" sz="1800" dirty="0">
                <a:solidFill>
                  <a:schemeClr val="tx1"/>
                </a:solidFill>
              </a:rPr>
              <a:t>outsource </a:t>
            </a:r>
            <a:r>
              <a:rPr lang="en-US" sz="1800" dirty="0">
                <a:solidFill>
                  <a:schemeClr val="tx1"/>
                </a:solidFill>
              </a:rPr>
              <a:t>developers who have also used </a:t>
            </a:r>
            <a:r>
              <a:rPr lang="en-US" sz="1800" dirty="0" smtClean="0">
                <a:solidFill>
                  <a:schemeClr val="tx1"/>
                </a:solidFill>
              </a:rPr>
              <a:t>a variety </a:t>
            </a:r>
            <a:r>
              <a:rPr lang="en-US" sz="1800" dirty="0">
                <a:solidFill>
                  <a:schemeClr val="tx1"/>
                </a:solidFill>
              </a:rPr>
              <a:t>of </a:t>
            </a:r>
            <a:r>
              <a:rPr lang="en-US" sz="1800" dirty="0">
                <a:solidFill>
                  <a:schemeClr val="tx1"/>
                </a:solidFill>
              </a:rPr>
              <a:t>own names</a:t>
            </a:r>
            <a:r>
              <a:rPr lang="en-US" sz="1800" dirty="0" smtClean="0">
                <a:solidFill>
                  <a:schemeClr val="tx1"/>
                </a:solidFill>
              </a:rPr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In the past, programmers tried to solve the name-clashing problem </a:t>
            </a:r>
            <a:r>
              <a:rPr lang="en-US" sz="1800" dirty="0">
                <a:solidFill>
                  <a:schemeClr val="tx1"/>
                </a:solidFill>
              </a:rPr>
              <a:t>by prefixing </a:t>
            </a:r>
            <a:r>
              <a:rPr lang="en-US" sz="1800" dirty="0">
                <a:solidFill>
                  <a:schemeClr val="tx1"/>
                </a:solidFill>
              </a:rPr>
              <a:t>names with some sort of qualifier (or set of qualifiers). </a:t>
            </a:r>
            <a:endParaRPr lang="en-US" sz="1800" dirty="0">
              <a:solidFill>
                <a:schemeClr val="tx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Using prefixes as </a:t>
            </a:r>
            <a:r>
              <a:rPr lang="en-US" sz="1800" dirty="0">
                <a:solidFill>
                  <a:schemeClr val="tx1"/>
                </a:solidFill>
              </a:rPr>
              <a:t>qualifiers is not a good solution because it’s not scalable. </a:t>
            </a:r>
            <a:endParaRPr lang="en-US" sz="1800" dirty="0">
              <a:solidFill>
                <a:schemeClr val="tx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Names become longer</a:t>
            </a:r>
            <a:r>
              <a:rPr lang="en-US" sz="1800" dirty="0">
                <a:solidFill>
                  <a:schemeClr val="tx1"/>
                </a:solidFill>
              </a:rPr>
              <a:t>, you spend less time writing software and more time typing (there is </a:t>
            </a:r>
            <a:r>
              <a:rPr lang="en-US" sz="1800" dirty="0">
                <a:solidFill>
                  <a:schemeClr val="tx1"/>
                </a:solidFill>
              </a:rPr>
              <a:t>a difference</a:t>
            </a:r>
            <a:r>
              <a:rPr lang="en-US" sz="1800" dirty="0">
                <a:solidFill>
                  <a:schemeClr val="tx1"/>
                </a:solidFill>
              </a:rPr>
              <a:t>), and you spend too much time reading and </a:t>
            </a:r>
            <a:r>
              <a:rPr lang="en-US" sz="1800" dirty="0">
                <a:solidFill>
                  <a:schemeClr val="tx1"/>
                </a:solidFill>
              </a:rPr>
              <a:t>rereading incomprehensibly </a:t>
            </a:r>
            <a:r>
              <a:rPr lang="en-US" sz="1800" dirty="0">
                <a:solidFill>
                  <a:schemeClr val="tx1"/>
                </a:solidFill>
              </a:rPr>
              <a:t>long names.</a:t>
            </a:r>
          </a:p>
          <a:p>
            <a:pPr marL="347663" lvl="1" indent="0" algn="just">
              <a:buNone/>
            </a:pPr>
            <a:endParaRPr lang="en-US" sz="1800" dirty="0" smtClean="0">
              <a:solidFill>
                <a:schemeClr val="tx1"/>
              </a:solidFill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0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6023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4434" y="0"/>
            <a:ext cx="10856046" cy="1208868"/>
          </a:xfrm>
        </p:spPr>
        <p:txBody>
          <a:bodyPr/>
          <a:lstStyle/>
          <a:p>
            <a:pPr algn="just"/>
            <a:r>
              <a:rPr lang="en-US" dirty="0" smtClean="0"/>
              <a:t>Using Namespace (as Solution)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4434" y="1554480"/>
            <a:ext cx="4881966" cy="5093208"/>
          </a:xfrm>
        </p:spPr>
        <p:txBody>
          <a:bodyPr>
            <a:no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tx1"/>
                </a:solidFill>
              </a:rPr>
              <a:t>Namespaces </a:t>
            </a:r>
            <a:r>
              <a:rPr lang="en-US" sz="1800" dirty="0">
                <a:solidFill>
                  <a:schemeClr val="tx1"/>
                </a:solidFill>
              </a:rPr>
              <a:t>help solve this problem by creating a container for items such </a:t>
            </a:r>
            <a:r>
              <a:rPr lang="en-US" sz="1800" dirty="0">
                <a:solidFill>
                  <a:schemeClr val="tx1"/>
                </a:solidFill>
              </a:rPr>
              <a:t>as classes</a:t>
            </a:r>
            <a:r>
              <a:rPr lang="en-US" sz="1800" dirty="0">
                <a:solidFill>
                  <a:schemeClr val="tx1"/>
                </a:solidFill>
              </a:rPr>
              <a:t>. </a:t>
            </a:r>
            <a:endParaRPr lang="en-US" sz="1800" dirty="0">
              <a:solidFill>
                <a:schemeClr val="tx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Two </a:t>
            </a:r>
            <a:r>
              <a:rPr lang="en-US" sz="1800" dirty="0">
                <a:solidFill>
                  <a:schemeClr val="tx1"/>
                </a:solidFill>
              </a:rPr>
              <a:t>classes with the same name will not be confused with each other </a:t>
            </a:r>
            <a:r>
              <a:rPr lang="en-US" sz="1800" dirty="0" smtClean="0">
                <a:solidFill>
                  <a:schemeClr val="tx1"/>
                </a:solidFill>
              </a:rPr>
              <a:t>if they </a:t>
            </a:r>
            <a:r>
              <a:rPr lang="en-US" sz="1800" dirty="0">
                <a:solidFill>
                  <a:schemeClr val="tx1"/>
                </a:solidFill>
              </a:rPr>
              <a:t>live in different namespaces. </a:t>
            </a:r>
            <a:endParaRPr lang="en-US" sz="1800" dirty="0">
              <a:solidFill>
                <a:schemeClr val="tx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You </a:t>
            </a:r>
            <a:r>
              <a:rPr lang="en-US" sz="1800" dirty="0">
                <a:solidFill>
                  <a:schemeClr val="tx1"/>
                </a:solidFill>
              </a:rPr>
              <a:t>can create a class named Greeting </a:t>
            </a:r>
            <a:r>
              <a:rPr lang="en-US" sz="1800" dirty="0">
                <a:solidFill>
                  <a:schemeClr val="tx1"/>
                </a:solidFill>
              </a:rPr>
              <a:t>inside the </a:t>
            </a:r>
            <a:r>
              <a:rPr lang="en-US" sz="1800" dirty="0">
                <a:solidFill>
                  <a:schemeClr val="tx1"/>
                </a:solidFill>
              </a:rPr>
              <a:t>namespace named </a:t>
            </a:r>
            <a:r>
              <a:rPr lang="en-US" sz="1800" dirty="0" err="1">
                <a:solidFill>
                  <a:schemeClr val="tx1"/>
                </a:solidFill>
              </a:rPr>
              <a:t>TestHello</a:t>
            </a:r>
            <a:r>
              <a:rPr lang="en-US" sz="1800" dirty="0">
                <a:solidFill>
                  <a:schemeClr val="tx1"/>
                </a:solidFill>
              </a:rPr>
              <a:t> by using the namespace keyword like </a:t>
            </a:r>
            <a:r>
              <a:rPr lang="en-US" sz="1800" dirty="0" smtClean="0">
                <a:solidFill>
                  <a:schemeClr val="tx1"/>
                </a:solidFill>
              </a:rPr>
              <a:t>this as shown in fig.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1616" y="1554480"/>
            <a:ext cx="5779008" cy="4626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421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4434" y="0"/>
            <a:ext cx="10856046" cy="1208868"/>
          </a:xfrm>
        </p:spPr>
        <p:txBody>
          <a:bodyPr/>
          <a:lstStyle/>
          <a:p>
            <a:pPr algn="just"/>
            <a:r>
              <a:rPr lang="en-US" dirty="0" smtClean="0"/>
              <a:t>Using Namespace (as Solution) </a:t>
            </a:r>
            <a:r>
              <a:rPr lang="en-US" dirty="0"/>
              <a:t>Continue…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4434" y="1554480"/>
            <a:ext cx="10856046" cy="5093208"/>
          </a:xfrm>
        </p:spPr>
        <p:txBody>
          <a:bodyPr>
            <a:no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tx1"/>
                </a:solidFill>
              </a:rPr>
              <a:t>You </a:t>
            </a:r>
            <a:r>
              <a:rPr lang="en-US" sz="1800" dirty="0">
                <a:solidFill>
                  <a:schemeClr val="tx1"/>
                </a:solidFill>
              </a:rPr>
              <a:t>can then refer to the Greeting class as </a:t>
            </a:r>
            <a:r>
              <a:rPr lang="en-US" sz="1800" dirty="0" err="1">
                <a:solidFill>
                  <a:schemeClr val="tx1"/>
                </a:solidFill>
              </a:rPr>
              <a:t>TestHello.Greeting</a:t>
            </a:r>
            <a:r>
              <a:rPr lang="en-US" sz="1800" dirty="0">
                <a:solidFill>
                  <a:schemeClr val="tx1"/>
                </a:solidFill>
              </a:rPr>
              <a:t> in </a:t>
            </a:r>
            <a:r>
              <a:rPr lang="en-US" sz="1800" dirty="0">
                <a:solidFill>
                  <a:schemeClr val="tx1"/>
                </a:solidFill>
              </a:rPr>
              <a:t>your programs</a:t>
            </a:r>
            <a:r>
              <a:rPr lang="en-US" sz="1800" dirty="0">
                <a:solidFill>
                  <a:schemeClr val="tx1"/>
                </a:solidFill>
              </a:rPr>
              <a:t>. </a:t>
            </a:r>
            <a:endParaRPr lang="en-US" sz="1800" dirty="0">
              <a:solidFill>
                <a:schemeClr val="tx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If </a:t>
            </a:r>
            <a:r>
              <a:rPr lang="en-US" sz="1800" dirty="0">
                <a:solidFill>
                  <a:schemeClr val="tx1"/>
                </a:solidFill>
              </a:rPr>
              <a:t>another developer also creates a Greeting class in a </a:t>
            </a:r>
            <a:r>
              <a:rPr lang="en-US" sz="1800" dirty="0">
                <a:solidFill>
                  <a:schemeClr val="tx1"/>
                </a:solidFill>
              </a:rPr>
              <a:t>different namespace</a:t>
            </a:r>
            <a:r>
              <a:rPr lang="en-US" sz="1800" dirty="0">
                <a:solidFill>
                  <a:schemeClr val="tx1"/>
                </a:solidFill>
              </a:rPr>
              <a:t>, such as </a:t>
            </a:r>
            <a:r>
              <a:rPr lang="en-US" sz="1800" dirty="0" err="1">
                <a:solidFill>
                  <a:schemeClr val="tx1"/>
                </a:solidFill>
              </a:rPr>
              <a:t>NewNamespace</a:t>
            </a:r>
            <a:r>
              <a:rPr lang="en-US" sz="1800" dirty="0">
                <a:solidFill>
                  <a:schemeClr val="tx1"/>
                </a:solidFill>
              </a:rPr>
              <a:t>, and you install the assembly that </a:t>
            </a:r>
            <a:r>
              <a:rPr lang="en-US" sz="1800" dirty="0">
                <a:solidFill>
                  <a:schemeClr val="tx1"/>
                </a:solidFill>
              </a:rPr>
              <a:t>contains this </a:t>
            </a:r>
            <a:r>
              <a:rPr lang="en-US" sz="1800" dirty="0">
                <a:solidFill>
                  <a:schemeClr val="tx1"/>
                </a:solidFill>
              </a:rPr>
              <a:t>class on your computer, your programs will still work as expected </a:t>
            </a:r>
            <a:r>
              <a:rPr lang="en-US" sz="1800" dirty="0">
                <a:solidFill>
                  <a:schemeClr val="tx1"/>
                </a:solidFill>
              </a:rPr>
              <a:t>because they </a:t>
            </a:r>
            <a:r>
              <a:rPr lang="en-US" sz="1800" dirty="0">
                <a:solidFill>
                  <a:schemeClr val="tx1"/>
                </a:solidFill>
              </a:rPr>
              <a:t>are using your </a:t>
            </a:r>
            <a:r>
              <a:rPr lang="en-US" sz="1800" dirty="0" err="1">
                <a:solidFill>
                  <a:schemeClr val="tx1"/>
                </a:solidFill>
              </a:rPr>
              <a:t>TestHello.Greeting</a:t>
            </a:r>
            <a:r>
              <a:rPr lang="en-US" sz="1800" dirty="0">
                <a:solidFill>
                  <a:schemeClr val="tx1"/>
                </a:solidFill>
              </a:rPr>
              <a:t> class</a:t>
            </a:r>
            <a:r>
              <a:rPr lang="en-US" sz="1800" dirty="0">
                <a:solidFill>
                  <a:schemeClr val="tx1"/>
                </a:solidFill>
              </a:rPr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>
                <a:solidFill>
                  <a:schemeClr val="tx1"/>
                </a:solidFill>
              </a:rPr>
              <a:t>If you want to refer to the </a:t>
            </a:r>
            <a:r>
              <a:rPr lang="en-US" sz="1800" dirty="0">
                <a:solidFill>
                  <a:schemeClr val="tx1"/>
                </a:solidFill>
              </a:rPr>
              <a:t>other developer’s </a:t>
            </a:r>
            <a:r>
              <a:rPr lang="en-US" sz="1800" dirty="0">
                <a:solidFill>
                  <a:schemeClr val="tx1"/>
                </a:solidFill>
              </a:rPr>
              <a:t>Greeting class, you must specify it as </a:t>
            </a:r>
            <a:r>
              <a:rPr lang="en-US" sz="1800" dirty="0" err="1">
                <a:solidFill>
                  <a:schemeClr val="tx1"/>
                </a:solidFill>
              </a:rPr>
              <a:t>NewNamespace.Greeting</a:t>
            </a:r>
            <a:r>
              <a:rPr lang="en-US" sz="1800" dirty="0" smtClean="0">
                <a:solidFill>
                  <a:schemeClr val="tx1"/>
                </a:solidFill>
              </a:rPr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It is good practice to define all your classes in namespaces, and the </a:t>
            </a:r>
            <a:r>
              <a:rPr lang="en-US" sz="1800" dirty="0">
                <a:solidFill>
                  <a:schemeClr val="tx1"/>
                </a:solidFill>
              </a:rPr>
              <a:t>Visual Studio </a:t>
            </a:r>
            <a:r>
              <a:rPr lang="en-US" sz="1800" dirty="0">
                <a:solidFill>
                  <a:schemeClr val="tx1"/>
                </a:solidFill>
              </a:rPr>
              <a:t>2017 environment follows this recommendation by using the name </a:t>
            </a:r>
            <a:r>
              <a:rPr lang="en-US" sz="1800" dirty="0">
                <a:solidFill>
                  <a:schemeClr val="tx1"/>
                </a:solidFill>
              </a:rPr>
              <a:t>of your </a:t>
            </a:r>
            <a:r>
              <a:rPr lang="en-US" sz="1800" dirty="0">
                <a:solidFill>
                  <a:schemeClr val="tx1"/>
                </a:solidFill>
              </a:rPr>
              <a:t>project as the top-level namespace. </a:t>
            </a:r>
            <a:endParaRPr lang="en-US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2118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4434" y="0"/>
            <a:ext cx="10856046" cy="1208868"/>
          </a:xfrm>
        </p:spPr>
        <p:txBody>
          <a:bodyPr/>
          <a:lstStyle/>
          <a:p>
            <a:pPr algn="just"/>
            <a:r>
              <a:rPr lang="en-US" dirty="0" smtClean="0"/>
              <a:t>Using Namespace (as Solution) Continue…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4434" y="1554480"/>
            <a:ext cx="10856046" cy="5093208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tx1"/>
                </a:solidFill>
              </a:rPr>
              <a:t>The </a:t>
            </a:r>
            <a:r>
              <a:rPr lang="en-US" sz="1800" dirty="0">
                <a:solidFill>
                  <a:schemeClr val="tx1"/>
                </a:solidFill>
              </a:rPr>
              <a:t>.NET Framework class library </a:t>
            </a:r>
            <a:r>
              <a:rPr lang="en-US" sz="1800" dirty="0">
                <a:solidFill>
                  <a:schemeClr val="tx1"/>
                </a:solidFill>
              </a:rPr>
              <a:t>also adheres </a:t>
            </a:r>
            <a:r>
              <a:rPr lang="en-US" sz="1800" dirty="0">
                <a:solidFill>
                  <a:schemeClr val="tx1"/>
                </a:solidFill>
              </a:rPr>
              <a:t>to this recommendation; every class in the .NET Framework lives </a:t>
            </a:r>
            <a:r>
              <a:rPr lang="en-US" sz="1800" dirty="0" smtClean="0">
                <a:solidFill>
                  <a:schemeClr val="tx1"/>
                </a:solidFill>
              </a:rPr>
              <a:t>within a </a:t>
            </a:r>
            <a:r>
              <a:rPr lang="en-US" sz="1800" dirty="0">
                <a:solidFill>
                  <a:schemeClr val="tx1"/>
                </a:solidFill>
              </a:rPr>
              <a:t>namespace. </a:t>
            </a:r>
            <a:endParaRPr lang="en-US" sz="1800" dirty="0">
              <a:solidFill>
                <a:schemeClr val="tx1"/>
              </a:solidFill>
            </a:endParaRPr>
          </a:p>
          <a:p>
            <a:r>
              <a:rPr lang="en-US" dirty="0" smtClean="0"/>
              <a:t>	</a:t>
            </a:r>
            <a:r>
              <a:rPr lang="en-US" sz="1800" dirty="0">
                <a:solidFill>
                  <a:schemeClr val="tx1"/>
                </a:solidFill>
              </a:rPr>
              <a:t>For </a:t>
            </a:r>
            <a:r>
              <a:rPr lang="en-US" sz="1800" dirty="0">
                <a:solidFill>
                  <a:schemeClr val="tx1"/>
                </a:solidFill>
              </a:rPr>
              <a:t>example, the Console class lives within the System namespace</a:t>
            </a:r>
            <a:r>
              <a:rPr lang="en-US" sz="1800" dirty="0">
                <a:solidFill>
                  <a:schemeClr val="tx1"/>
                </a:solidFill>
              </a:rPr>
              <a:t>. </a:t>
            </a:r>
            <a:endParaRPr lang="en-US" sz="18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This means that its full name is actually </a:t>
            </a:r>
            <a:r>
              <a:rPr lang="en-US" sz="1800" dirty="0" err="1">
                <a:solidFill>
                  <a:schemeClr val="tx1"/>
                </a:solidFill>
              </a:rPr>
              <a:t>System.Console</a:t>
            </a:r>
            <a:r>
              <a:rPr lang="en-US" sz="1800" dirty="0" smtClean="0">
                <a:solidFill>
                  <a:schemeClr val="tx1"/>
                </a:solidFill>
              </a:rPr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tx1"/>
                </a:solidFill>
              </a:rPr>
              <a:t> </a:t>
            </a:r>
            <a:r>
              <a:rPr lang="en-US" sz="1800" dirty="0">
                <a:solidFill>
                  <a:schemeClr val="tx1"/>
                </a:solidFill>
              </a:rPr>
              <a:t>I</a:t>
            </a:r>
            <a:r>
              <a:rPr lang="en-US" sz="1800" dirty="0" smtClean="0">
                <a:solidFill>
                  <a:schemeClr val="tx1"/>
                </a:solidFill>
              </a:rPr>
              <a:t>f </a:t>
            </a:r>
            <a:r>
              <a:rPr lang="en-US" sz="1800" dirty="0">
                <a:solidFill>
                  <a:schemeClr val="tx1"/>
                </a:solidFill>
              </a:rPr>
              <a:t>you had to write the full name of a class every time you used it</a:t>
            </a:r>
            <a:r>
              <a:rPr lang="en-US" sz="1800" dirty="0">
                <a:solidFill>
                  <a:schemeClr val="tx1"/>
                </a:solidFill>
              </a:rPr>
              <a:t>, the </a:t>
            </a:r>
            <a:r>
              <a:rPr lang="en-US" sz="1800" dirty="0">
                <a:solidFill>
                  <a:schemeClr val="tx1"/>
                </a:solidFill>
              </a:rPr>
              <a:t>situation would be no better than prefixing qualifiers or even just naming </a:t>
            </a:r>
            <a:r>
              <a:rPr lang="en-US" sz="1800" dirty="0">
                <a:solidFill>
                  <a:schemeClr val="tx1"/>
                </a:solidFill>
              </a:rPr>
              <a:t>the class </a:t>
            </a:r>
            <a:r>
              <a:rPr lang="en-US" sz="1800" dirty="0">
                <a:solidFill>
                  <a:schemeClr val="tx1"/>
                </a:solidFill>
              </a:rPr>
              <a:t>with some globally unique name such as </a:t>
            </a:r>
            <a:r>
              <a:rPr lang="en-US" sz="1800" dirty="0" err="1">
                <a:solidFill>
                  <a:schemeClr val="tx1"/>
                </a:solidFill>
              </a:rPr>
              <a:t>SystemConsole</a:t>
            </a:r>
            <a:r>
              <a:rPr lang="en-US" sz="1800" dirty="0">
                <a:solidFill>
                  <a:schemeClr val="tx1"/>
                </a:solidFill>
              </a:rPr>
              <a:t>. </a:t>
            </a:r>
            <a:endParaRPr lang="en-US" sz="1800" dirty="0">
              <a:solidFill>
                <a:schemeClr val="tx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Fortunately</a:t>
            </a:r>
            <a:r>
              <a:rPr lang="en-US" sz="1800" dirty="0">
                <a:solidFill>
                  <a:schemeClr val="tx1"/>
                </a:solidFill>
              </a:rPr>
              <a:t>, </a:t>
            </a:r>
            <a:r>
              <a:rPr lang="en-US" sz="1800" dirty="0">
                <a:solidFill>
                  <a:schemeClr val="tx1"/>
                </a:solidFill>
              </a:rPr>
              <a:t>you can </a:t>
            </a:r>
            <a:r>
              <a:rPr lang="en-US" sz="1800" dirty="0">
                <a:solidFill>
                  <a:schemeClr val="tx1"/>
                </a:solidFill>
              </a:rPr>
              <a:t>solve this problem with a using directive in your programs. </a:t>
            </a:r>
            <a:endParaRPr lang="en-US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6083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4434" y="0"/>
            <a:ext cx="10856046" cy="1208868"/>
          </a:xfrm>
        </p:spPr>
        <p:txBody>
          <a:bodyPr/>
          <a:lstStyle/>
          <a:p>
            <a:pPr algn="just"/>
            <a:r>
              <a:rPr lang="en-US" dirty="0" smtClean="0"/>
              <a:t>Using Namespace (as Solution) Continue…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6833" y="4059935"/>
            <a:ext cx="10703646" cy="2512373"/>
          </a:xfrm>
        </p:spPr>
        <p:txBody>
          <a:bodyPr>
            <a:no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These lines are using directives. A using directive brings a namespace </a:t>
            </a:r>
            <a:r>
              <a:rPr lang="en-US" sz="1800" dirty="0">
                <a:solidFill>
                  <a:schemeClr val="tx1"/>
                </a:solidFill>
              </a:rPr>
              <a:t>into scope</a:t>
            </a:r>
            <a:r>
              <a:rPr lang="en-US" sz="1800" dirty="0">
                <a:solidFill>
                  <a:schemeClr val="tx1"/>
                </a:solidFill>
              </a:rPr>
              <a:t>. </a:t>
            </a:r>
            <a:endParaRPr lang="en-US" sz="1800" dirty="0">
              <a:solidFill>
                <a:schemeClr val="tx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In </a:t>
            </a:r>
            <a:r>
              <a:rPr lang="en-US" sz="1800" dirty="0">
                <a:solidFill>
                  <a:schemeClr val="tx1"/>
                </a:solidFill>
              </a:rPr>
              <a:t>the subsequent code in the same file, you no longer need to </a:t>
            </a:r>
            <a:r>
              <a:rPr lang="en-US" sz="1800" dirty="0">
                <a:solidFill>
                  <a:schemeClr val="tx1"/>
                </a:solidFill>
              </a:rPr>
              <a:t>explicitly qualify </a:t>
            </a:r>
            <a:r>
              <a:rPr lang="en-US" sz="1800" dirty="0">
                <a:solidFill>
                  <a:schemeClr val="tx1"/>
                </a:solidFill>
              </a:rPr>
              <a:t>objects with the namespace to which they belong</a:t>
            </a:r>
            <a:r>
              <a:rPr lang="en-US" sz="1800" dirty="0" smtClean="0">
                <a:solidFill>
                  <a:schemeClr val="tx1"/>
                </a:solidFill>
              </a:rPr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The five </a:t>
            </a:r>
            <a:r>
              <a:rPr lang="en-US" sz="1800" dirty="0">
                <a:solidFill>
                  <a:schemeClr val="tx1"/>
                </a:solidFill>
              </a:rPr>
              <a:t>namespaces shown </a:t>
            </a:r>
            <a:r>
              <a:rPr lang="en-US" sz="1800" dirty="0">
                <a:solidFill>
                  <a:schemeClr val="tx1"/>
                </a:solidFill>
              </a:rPr>
              <a:t>contain classes that are used so often that Visual Studio </a:t>
            </a:r>
            <a:r>
              <a:rPr lang="en-US" sz="1800" dirty="0">
                <a:solidFill>
                  <a:schemeClr val="tx1"/>
                </a:solidFill>
              </a:rPr>
              <a:t>2017 automatically </a:t>
            </a:r>
            <a:r>
              <a:rPr lang="en-US" sz="1800" dirty="0">
                <a:solidFill>
                  <a:schemeClr val="tx1"/>
                </a:solidFill>
              </a:rPr>
              <a:t>adds these using directives every time you create a new project.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756834" y="1706880"/>
            <a:ext cx="10703646" cy="990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ct val="3000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ct val="30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30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ct val="30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ct val="30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tx1"/>
                </a:solidFill>
              </a:rPr>
              <a:t>If you return to the </a:t>
            </a:r>
            <a:r>
              <a:rPr lang="en-US" sz="1800" dirty="0" err="1" smtClean="0">
                <a:solidFill>
                  <a:schemeClr val="tx1"/>
                </a:solidFill>
              </a:rPr>
              <a:t>TestHello</a:t>
            </a:r>
            <a:r>
              <a:rPr lang="en-US" sz="1800" dirty="0" smtClean="0">
                <a:solidFill>
                  <a:schemeClr val="tx1"/>
                </a:solidFill>
              </a:rPr>
              <a:t> program in Visual Studio 2017 and look at the file </a:t>
            </a:r>
            <a:r>
              <a:rPr lang="en-US" sz="1800" dirty="0" err="1" smtClean="0">
                <a:solidFill>
                  <a:schemeClr val="tx1"/>
                </a:solidFill>
              </a:rPr>
              <a:t>Program.cs</a:t>
            </a:r>
            <a:r>
              <a:rPr lang="en-US" sz="1800" dirty="0" smtClean="0">
                <a:solidFill>
                  <a:schemeClr val="tx1"/>
                </a:solidFill>
              </a:rPr>
              <a:t> in the Code and Text Editor window, you will notice the following lines at the top of the file: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7285" y="2697480"/>
            <a:ext cx="3962743" cy="128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716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a Console Application in Visual Studio 2017 (Continue…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4"/>
            <a:ext cx="5231676" cy="4447761"/>
          </a:xfrm>
        </p:spPr>
        <p:txBody>
          <a:bodyPr>
            <a:noAutofit/>
          </a:bodyPr>
          <a:lstStyle/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On the File menu, point to New, and then click Project</a:t>
            </a:r>
            <a:r>
              <a:rPr lang="en-US" sz="2000" dirty="0" smtClean="0">
                <a:solidFill>
                  <a:schemeClr val="tx1"/>
                </a:solidFill>
              </a:rPr>
              <a:t>. </a:t>
            </a:r>
          </a:p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1"/>
                </a:solidFill>
              </a:rPr>
              <a:t>The </a:t>
            </a:r>
            <a:r>
              <a:rPr lang="en-US" sz="2000" dirty="0">
                <a:solidFill>
                  <a:schemeClr val="tx1"/>
                </a:solidFill>
              </a:rPr>
              <a:t>New Project dialog box opens. </a:t>
            </a:r>
            <a:r>
              <a:rPr lang="en-US" sz="2000" dirty="0" smtClean="0">
                <a:solidFill>
                  <a:schemeClr val="tx1"/>
                </a:solidFill>
              </a:rPr>
              <a:t>This </a:t>
            </a:r>
            <a:r>
              <a:rPr lang="en-US" sz="2000" dirty="0">
                <a:solidFill>
                  <a:schemeClr val="tx1"/>
                </a:solidFill>
              </a:rPr>
              <a:t>dialog box lists the templates </a:t>
            </a:r>
            <a:r>
              <a:rPr lang="en-US" sz="2000" dirty="0">
                <a:solidFill>
                  <a:schemeClr val="tx1"/>
                </a:solidFill>
              </a:rPr>
              <a:t>that you </a:t>
            </a:r>
            <a:r>
              <a:rPr lang="en-US" sz="2000" dirty="0">
                <a:solidFill>
                  <a:schemeClr val="tx1"/>
                </a:solidFill>
              </a:rPr>
              <a:t>can use as a starting point for building an application. </a:t>
            </a:r>
            <a:endParaRPr lang="en-US" sz="2000" dirty="0" smtClean="0">
              <a:solidFill>
                <a:schemeClr val="tx1"/>
              </a:solidFill>
            </a:endParaRPr>
          </a:p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1"/>
                </a:solidFill>
              </a:rPr>
              <a:t>In </a:t>
            </a:r>
            <a:r>
              <a:rPr lang="en-US" sz="2000" dirty="0">
                <a:solidFill>
                  <a:schemeClr val="tx1"/>
                </a:solidFill>
              </a:rPr>
              <a:t>the left pane, expand the Installed node </a:t>
            </a:r>
            <a:r>
              <a:rPr lang="en-US" sz="2000" dirty="0" smtClean="0">
                <a:solidFill>
                  <a:schemeClr val="tx1"/>
                </a:solidFill>
              </a:rPr>
              <a:t>and </a:t>
            </a:r>
            <a:r>
              <a:rPr lang="en-US" sz="2000" dirty="0">
                <a:solidFill>
                  <a:schemeClr val="tx1"/>
                </a:solidFill>
              </a:rPr>
              <a:t>then click Visual C#. </a:t>
            </a:r>
            <a:r>
              <a:rPr lang="en-US" sz="2000" dirty="0">
                <a:solidFill>
                  <a:schemeClr val="tx1"/>
                </a:solidFill>
              </a:rPr>
              <a:t>In the middle pane, verify that the combo box </a:t>
            </a:r>
            <a:r>
              <a:rPr lang="en-US" sz="2000" dirty="0">
                <a:solidFill>
                  <a:schemeClr val="tx1"/>
                </a:solidFill>
              </a:rPr>
              <a:t>at the </a:t>
            </a:r>
            <a:r>
              <a:rPr lang="en-US" sz="2000" dirty="0">
                <a:solidFill>
                  <a:schemeClr val="tx1"/>
                </a:solidFill>
              </a:rPr>
              <a:t>top of the pane displays .NET Framework 4.6.1, and then click </a:t>
            </a:r>
            <a:r>
              <a:rPr lang="en-US" sz="2000" dirty="0">
                <a:solidFill>
                  <a:schemeClr val="tx1"/>
                </a:solidFill>
              </a:rPr>
              <a:t>Console App </a:t>
            </a:r>
            <a:r>
              <a:rPr lang="en-US" sz="2000" dirty="0">
                <a:solidFill>
                  <a:schemeClr val="tx1"/>
                </a:solidFill>
              </a:rPr>
              <a:t>(.NET Framework).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9508" y="1825623"/>
            <a:ext cx="5454090" cy="4447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292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4434" y="0"/>
            <a:ext cx="10856046" cy="1208868"/>
          </a:xfrm>
        </p:spPr>
        <p:txBody>
          <a:bodyPr/>
          <a:lstStyle/>
          <a:p>
            <a:pPr algn="just"/>
            <a:r>
              <a:rPr lang="en-US" dirty="0" smtClean="0"/>
              <a:t>Create a Console Application in Visual Studio 2017 (Continue…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4435" y="1825624"/>
            <a:ext cx="10856046" cy="4447761"/>
          </a:xfrm>
        </p:spPr>
        <p:txBody>
          <a:bodyPr>
            <a:no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In the Location box, </a:t>
            </a:r>
            <a:r>
              <a:rPr lang="en-US" sz="2000" dirty="0">
                <a:solidFill>
                  <a:schemeClr val="tx1"/>
                </a:solidFill>
              </a:rPr>
              <a:t>type C:\Users\YourName\Documents\Microsoft Press\VCSBS\. </a:t>
            </a:r>
            <a:r>
              <a:rPr lang="en-US" sz="2000" dirty="0">
                <a:solidFill>
                  <a:schemeClr val="tx1"/>
                </a:solidFill>
              </a:rPr>
              <a:t>Replace the text </a:t>
            </a:r>
            <a:r>
              <a:rPr lang="en-US" sz="2000" dirty="0" err="1">
                <a:solidFill>
                  <a:schemeClr val="tx1"/>
                </a:solidFill>
              </a:rPr>
              <a:t>YourName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>
                <a:solidFill>
                  <a:schemeClr val="tx1"/>
                </a:solidFill>
              </a:rPr>
              <a:t>in this path </a:t>
            </a:r>
            <a:r>
              <a:rPr lang="en-US" sz="2000" dirty="0">
                <a:solidFill>
                  <a:schemeClr val="tx1"/>
                </a:solidFill>
              </a:rPr>
              <a:t>with your </a:t>
            </a:r>
            <a:r>
              <a:rPr lang="en-US" sz="2000" dirty="0">
                <a:solidFill>
                  <a:schemeClr val="tx1"/>
                </a:solidFill>
              </a:rPr>
              <a:t>Windows username</a:t>
            </a:r>
            <a:r>
              <a:rPr lang="en-US" sz="2000" dirty="0">
                <a:solidFill>
                  <a:schemeClr val="tx1"/>
                </a:solidFill>
              </a:rPr>
              <a:t>.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In the Name box, type </a:t>
            </a:r>
            <a:r>
              <a:rPr lang="en-US" sz="2000" dirty="0" err="1">
                <a:solidFill>
                  <a:schemeClr val="tx1"/>
                </a:solidFill>
              </a:rPr>
              <a:t>TestHello</a:t>
            </a:r>
            <a:r>
              <a:rPr lang="en-US" sz="2000" dirty="0">
                <a:solidFill>
                  <a:schemeClr val="tx1"/>
                </a:solidFill>
              </a:rPr>
              <a:t> (type over the existing name</a:t>
            </a:r>
            <a:r>
              <a:rPr lang="en-US" sz="2000" dirty="0">
                <a:solidFill>
                  <a:schemeClr val="tx1"/>
                </a:solidFill>
              </a:rPr>
              <a:t>, ConsoleApplication1).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In the Name box, type </a:t>
            </a:r>
            <a:r>
              <a:rPr lang="en-US" sz="2000" dirty="0" err="1">
                <a:solidFill>
                  <a:schemeClr val="tx1"/>
                </a:solidFill>
              </a:rPr>
              <a:t>TestHello</a:t>
            </a:r>
            <a:r>
              <a:rPr lang="en-US" sz="2000" dirty="0">
                <a:solidFill>
                  <a:schemeClr val="tx1"/>
                </a:solidFill>
              </a:rPr>
              <a:t> (type over the existing name</a:t>
            </a:r>
            <a:r>
              <a:rPr lang="en-US" sz="2000" dirty="0" smtClean="0">
                <a:solidFill>
                  <a:schemeClr val="tx1"/>
                </a:solidFill>
              </a:rPr>
              <a:t>, ConsoleApplication1</a:t>
            </a:r>
            <a:r>
              <a:rPr lang="en-US" sz="2000" dirty="0">
                <a:solidFill>
                  <a:schemeClr val="tx1"/>
                </a:solidFill>
              </a:rPr>
              <a:t>).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1"/>
                </a:solidFill>
              </a:rPr>
              <a:t>Ensure </a:t>
            </a:r>
            <a:r>
              <a:rPr lang="en-US" sz="2000" dirty="0">
                <a:solidFill>
                  <a:schemeClr val="tx1"/>
                </a:solidFill>
              </a:rPr>
              <a:t>that the Create Directory For Solution check box is selected and </a:t>
            </a:r>
            <a:r>
              <a:rPr lang="en-US" sz="2000" dirty="0" smtClean="0">
                <a:solidFill>
                  <a:schemeClr val="tx1"/>
                </a:solidFill>
              </a:rPr>
              <a:t>that the </a:t>
            </a:r>
            <a:r>
              <a:rPr lang="en-US" sz="2000" dirty="0">
                <a:solidFill>
                  <a:schemeClr val="tx1"/>
                </a:solidFill>
              </a:rPr>
              <a:t>Add To Source Control check box is clear, and then click OK.</a:t>
            </a:r>
          </a:p>
          <a:p>
            <a:endParaRPr lang="en-US" sz="2000" dirty="0" smtClean="0">
              <a:solidFill>
                <a:schemeClr val="tx1"/>
              </a:solidFill>
            </a:endParaRPr>
          </a:p>
          <a:p>
            <a:endParaRPr lang="en-US" sz="2000" dirty="0">
              <a:solidFill>
                <a:schemeClr val="tx1"/>
              </a:solidFill>
            </a:endParaRPr>
          </a:p>
          <a:p>
            <a:endParaRPr 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1773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a Console Application in Visual Studio 2017 (Continue…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4"/>
            <a:ext cx="2950030" cy="4447761"/>
          </a:xfrm>
        </p:spPr>
        <p:txBody>
          <a:bodyPr>
            <a:no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Visual Studio creates the project by using the Console Application template.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Visual Studio then displays the starter code for the project, </a:t>
            </a:r>
            <a:r>
              <a:rPr lang="en-US" sz="2000" dirty="0" smtClean="0">
                <a:solidFill>
                  <a:schemeClr val="tx1"/>
                </a:solidFill>
              </a:rPr>
              <a:t>like shown in fig.</a:t>
            </a:r>
            <a:endParaRPr lang="en-US" sz="2000" dirty="0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0150" y="1521440"/>
            <a:ext cx="8028042" cy="5262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179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4434" y="0"/>
            <a:ext cx="10856046" cy="1208868"/>
          </a:xfrm>
        </p:spPr>
        <p:txBody>
          <a:bodyPr/>
          <a:lstStyle/>
          <a:p>
            <a:pPr algn="just"/>
            <a:r>
              <a:rPr lang="en-US" dirty="0" smtClean="0"/>
              <a:t>Create a Console Application in Visual Studio 2017 (Continue…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4434" y="1581784"/>
            <a:ext cx="10856046" cy="4447761"/>
          </a:xfrm>
        </p:spPr>
        <p:txBody>
          <a:bodyPr>
            <a:noAutofit/>
          </a:bodyPr>
          <a:lstStyle/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The menu bar at the top of the screen provides access to the features </a:t>
            </a:r>
            <a:r>
              <a:rPr lang="en-US" sz="2000" dirty="0">
                <a:solidFill>
                  <a:schemeClr val="tx1"/>
                </a:solidFill>
              </a:rPr>
              <a:t>you’ll use </a:t>
            </a:r>
            <a:r>
              <a:rPr lang="en-US" sz="2000" dirty="0">
                <a:solidFill>
                  <a:schemeClr val="tx1"/>
                </a:solidFill>
              </a:rPr>
              <a:t>in the programming environment. </a:t>
            </a:r>
            <a:endParaRPr lang="en-US" sz="2000" dirty="0">
              <a:solidFill>
                <a:schemeClr val="tx1"/>
              </a:solidFill>
            </a:endParaRPr>
          </a:p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You </a:t>
            </a:r>
            <a:r>
              <a:rPr lang="en-US" sz="2000" dirty="0">
                <a:solidFill>
                  <a:schemeClr val="tx1"/>
                </a:solidFill>
              </a:rPr>
              <a:t>can use the keyboard or mouse </a:t>
            </a:r>
            <a:r>
              <a:rPr lang="en-US" sz="2000" dirty="0">
                <a:solidFill>
                  <a:schemeClr val="tx1"/>
                </a:solidFill>
              </a:rPr>
              <a:t>to access </a:t>
            </a:r>
            <a:r>
              <a:rPr lang="en-US" sz="2000" dirty="0">
                <a:solidFill>
                  <a:schemeClr val="tx1"/>
                </a:solidFill>
              </a:rPr>
              <a:t>the menus and commands, exactly as you can in all </a:t>
            </a:r>
            <a:r>
              <a:rPr lang="en-US" sz="2000" dirty="0" smtClean="0">
                <a:solidFill>
                  <a:schemeClr val="tx1"/>
                </a:solidFill>
              </a:rPr>
              <a:t>Windows-based programs</a:t>
            </a:r>
            <a:r>
              <a:rPr lang="en-US" sz="2000" dirty="0">
                <a:solidFill>
                  <a:schemeClr val="tx1"/>
                </a:solidFill>
              </a:rPr>
              <a:t>. </a:t>
            </a:r>
            <a:endParaRPr lang="en-US" sz="2000" dirty="0">
              <a:solidFill>
                <a:schemeClr val="tx1"/>
              </a:solidFill>
            </a:endParaRPr>
          </a:p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The </a:t>
            </a:r>
            <a:r>
              <a:rPr lang="en-US" sz="2000" dirty="0">
                <a:solidFill>
                  <a:schemeClr val="tx1"/>
                </a:solidFill>
              </a:rPr>
              <a:t>toolbar is located beneath the menu bar. It provides </a:t>
            </a:r>
            <a:r>
              <a:rPr lang="en-US" sz="2000" dirty="0">
                <a:solidFill>
                  <a:schemeClr val="tx1"/>
                </a:solidFill>
              </a:rPr>
              <a:t>button shortcuts </a:t>
            </a:r>
            <a:r>
              <a:rPr lang="en-US" sz="2000" dirty="0">
                <a:solidFill>
                  <a:schemeClr val="tx1"/>
                </a:solidFill>
              </a:rPr>
              <a:t>to run the most frequently used commands.</a:t>
            </a:r>
          </a:p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The Code and Text Editor window, occupying the main part of the screen</a:t>
            </a:r>
            <a:r>
              <a:rPr lang="en-US" sz="2000" dirty="0">
                <a:solidFill>
                  <a:schemeClr val="tx1"/>
                </a:solidFill>
              </a:rPr>
              <a:t>, displays </a:t>
            </a:r>
            <a:r>
              <a:rPr lang="en-US" sz="2000" dirty="0">
                <a:solidFill>
                  <a:schemeClr val="tx1"/>
                </a:solidFill>
              </a:rPr>
              <a:t>the contents of source files. </a:t>
            </a:r>
            <a:endParaRPr lang="en-US" sz="2000" dirty="0">
              <a:solidFill>
                <a:schemeClr val="tx1"/>
              </a:solidFill>
            </a:endParaRPr>
          </a:p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In </a:t>
            </a:r>
            <a:r>
              <a:rPr lang="en-US" sz="2000" dirty="0">
                <a:solidFill>
                  <a:schemeClr val="tx1"/>
                </a:solidFill>
              </a:rPr>
              <a:t>a </a:t>
            </a:r>
            <a:r>
              <a:rPr lang="en-US" sz="2000" dirty="0">
                <a:solidFill>
                  <a:schemeClr val="tx1"/>
                </a:solidFill>
              </a:rPr>
              <a:t>multi-file </a:t>
            </a:r>
            <a:r>
              <a:rPr lang="en-US" sz="2000" dirty="0">
                <a:solidFill>
                  <a:schemeClr val="tx1"/>
                </a:solidFill>
              </a:rPr>
              <a:t>project, when you edit </a:t>
            </a:r>
            <a:r>
              <a:rPr lang="en-US" sz="2000" dirty="0">
                <a:solidFill>
                  <a:schemeClr val="tx1"/>
                </a:solidFill>
              </a:rPr>
              <a:t>more than </a:t>
            </a:r>
            <a:r>
              <a:rPr lang="en-US" sz="2000" dirty="0">
                <a:solidFill>
                  <a:schemeClr val="tx1"/>
                </a:solidFill>
              </a:rPr>
              <a:t>one file, each source file has its own tab labeled with the name of the </a:t>
            </a:r>
            <a:r>
              <a:rPr lang="en-US" sz="2000" dirty="0">
                <a:solidFill>
                  <a:schemeClr val="tx1"/>
                </a:solidFill>
              </a:rPr>
              <a:t>source file</a:t>
            </a:r>
            <a:r>
              <a:rPr lang="en-US" sz="2000" dirty="0">
                <a:solidFill>
                  <a:schemeClr val="tx1"/>
                </a:solidFill>
              </a:rPr>
              <a:t>. </a:t>
            </a:r>
            <a:endParaRPr lang="en-US" sz="2000" dirty="0">
              <a:solidFill>
                <a:schemeClr val="tx1"/>
              </a:solidFill>
            </a:endParaRPr>
          </a:p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You </a:t>
            </a:r>
            <a:r>
              <a:rPr lang="en-US" sz="2000" dirty="0">
                <a:solidFill>
                  <a:schemeClr val="tx1"/>
                </a:solidFill>
              </a:rPr>
              <a:t>can click the tab to bring the named source file to the foreground in </a:t>
            </a:r>
            <a:r>
              <a:rPr lang="en-US" sz="2000" dirty="0">
                <a:solidFill>
                  <a:schemeClr val="tx1"/>
                </a:solidFill>
              </a:rPr>
              <a:t>the Code </a:t>
            </a:r>
            <a:r>
              <a:rPr lang="en-US" sz="2000" dirty="0">
                <a:solidFill>
                  <a:schemeClr val="tx1"/>
                </a:solidFill>
              </a:rPr>
              <a:t>and Text Editor window.</a:t>
            </a:r>
            <a:endParaRPr lang="en-US" sz="2000" dirty="0">
              <a:solidFill>
                <a:schemeClr val="tx1"/>
              </a:solidFill>
            </a:endParaRPr>
          </a:p>
          <a:p>
            <a:endParaRPr lang="en-US" sz="2000" dirty="0">
              <a:solidFill>
                <a:schemeClr val="tx1"/>
              </a:solidFill>
            </a:endParaRPr>
          </a:p>
          <a:p>
            <a:endParaRPr 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9505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just"/>
            <a:r>
              <a:rPr lang="en-US" dirty="0"/>
              <a:t>Create a Console Application in Visual Studio 2017 (Continue…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7647" y="1618464"/>
            <a:ext cx="6662056" cy="4738793"/>
          </a:xfrm>
        </p:spPr>
        <p:txBody>
          <a:bodyPr>
            <a:norm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The Solution Explorer pane appears on the right side of the IDE, adjacent to the Code and Text Editor window</a:t>
            </a:r>
            <a:r>
              <a:rPr lang="en-US" sz="2000" dirty="0" smtClean="0">
                <a:solidFill>
                  <a:schemeClr val="tx1"/>
                </a:solidFill>
              </a:rPr>
              <a:t>: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Solution Explorer displays the names of the files associated with the project</a:t>
            </a:r>
            <a:r>
              <a:rPr lang="en-US" sz="2000" dirty="0" smtClean="0">
                <a:solidFill>
                  <a:schemeClr val="tx1"/>
                </a:solidFill>
              </a:rPr>
              <a:t>, among </a:t>
            </a:r>
            <a:r>
              <a:rPr lang="en-US" sz="2000" dirty="0">
                <a:solidFill>
                  <a:schemeClr val="tx1"/>
                </a:solidFill>
              </a:rPr>
              <a:t>other items. </a:t>
            </a:r>
            <a:endParaRPr lang="en-US" sz="2000" dirty="0" smtClean="0">
              <a:solidFill>
                <a:schemeClr val="tx1"/>
              </a:solidFill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1"/>
                </a:solidFill>
              </a:rPr>
              <a:t>You </a:t>
            </a:r>
            <a:r>
              <a:rPr lang="en-US" sz="2000" dirty="0">
                <a:solidFill>
                  <a:schemeClr val="tx1"/>
                </a:solidFill>
              </a:rPr>
              <a:t>can also double-click a file name in Solution </a:t>
            </a:r>
            <a:r>
              <a:rPr lang="en-US" sz="2000" dirty="0">
                <a:solidFill>
                  <a:schemeClr val="tx1"/>
                </a:solidFill>
              </a:rPr>
              <a:t>Explorer to bring </a:t>
            </a:r>
            <a:r>
              <a:rPr lang="en-US" sz="2000" dirty="0">
                <a:solidFill>
                  <a:schemeClr val="tx1"/>
                </a:solidFill>
              </a:rPr>
              <a:t>that source file to the foreground in the Code and Text Editor window.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5635" y="1618464"/>
            <a:ext cx="3546509" cy="4825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443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4434" y="0"/>
            <a:ext cx="10856046" cy="1208868"/>
          </a:xfrm>
        </p:spPr>
        <p:txBody>
          <a:bodyPr/>
          <a:lstStyle/>
          <a:p>
            <a:pPr algn="just"/>
            <a:r>
              <a:rPr lang="en-US" dirty="0" smtClean="0"/>
              <a:t>Features of “Solution Explorer”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4434" y="1581784"/>
            <a:ext cx="10856046" cy="5276216"/>
          </a:xfrm>
        </p:spPr>
        <p:txBody>
          <a:bodyPr>
            <a:noAutofit/>
          </a:bodyPr>
          <a:lstStyle/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1"/>
                </a:solidFill>
              </a:rPr>
              <a:t>Following </a:t>
            </a:r>
            <a:r>
              <a:rPr lang="en-US" sz="2000" dirty="0">
                <a:solidFill>
                  <a:schemeClr val="tx1"/>
                </a:solidFill>
              </a:rPr>
              <a:t>are the files </a:t>
            </a:r>
            <a:r>
              <a:rPr lang="en-US" sz="2000" dirty="0">
                <a:solidFill>
                  <a:schemeClr val="tx1"/>
                </a:solidFill>
              </a:rPr>
              <a:t>listed in Solution Explorer, </a:t>
            </a:r>
            <a:r>
              <a:rPr lang="en-US" sz="2000" dirty="0">
                <a:solidFill>
                  <a:schemeClr val="tx1"/>
                </a:solidFill>
              </a:rPr>
              <a:t>which Visual </a:t>
            </a:r>
            <a:r>
              <a:rPr lang="en-US" sz="2000" dirty="0">
                <a:solidFill>
                  <a:schemeClr val="tx1"/>
                </a:solidFill>
              </a:rPr>
              <a:t>Studio 2017 has created as part of your project</a:t>
            </a:r>
            <a:r>
              <a:rPr lang="en-US" sz="2000" dirty="0" smtClean="0">
                <a:solidFill>
                  <a:schemeClr val="tx1"/>
                </a:solidFill>
              </a:rPr>
              <a:t>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b="1" dirty="0" smtClean="0">
                <a:solidFill>
                  <a:schemeClr val="tx1"/>
                </a:solidFill>
                <a:latin typeface="Century" panose="02040604050505020304" pitchFamily="18" charset="0"/>
              </a:rPr>
              <a:t>Solution ‘ </a:t>
            </a:r>
            <a:r>
              <a:rPr lang="en-US" sz="1800" b="1" dirty="0" err="1" smtClean="0">
                <a:solidFill>
                  <a:schemeClr val="tx1"/>
                </a:solidFill>
                <a:latin typeface="Century" panose="02040604050505020304" pitchFamily="18" charset="0"/>
              </a:rPr>
              <a:t>TestHello</a:t>
            </a:r>
            <a:r>
              <a:rPr lang="en-US" sz="1800" b="1" dirty="0" smtClean="0">
                <a:solidFill>
                  <a:schemeClr val="tx1"/>
                </a:solidFill>
                <a:latin typeface="Century" panose="02040604050505020304" pitchFamily="18" charset="0"/>
              </a:rPr>
              <a:t> ’.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b="1" dirty="0" err="1" smtClean="0">
                <a:solidFill>
                  <a:schemeClr val="tx1"/>
                </a:solidFill>
                <a:latin typeface="Century" panose="02040604050505020304" pitchFamily="18" charset="0"/>
              </a:rPr>
              <a:t>TestHello</a:t>
            </a:r>
            <a:r>
              <a:rPr lang="en-US" sz="1800" b="1" dirty="0" smtClean="0">
                <a:solidFill>
                  <a:schemeClr val="tx1"/>
                </a:solidFill>
                <a:latin typeface="Century" panose="02040604050505020304" pitchFamily="18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b="1" dirty="0" smtClean="0">
                <a:solidFill>
                  <a:schemeClr val="tx1"/>
                </a:solidFill>
                <a:latin typeface="Century" panose="02040604050505020304" pitchFamily="18" charset="0"/>
              </a:rPr>
              <a:t>Properties.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b="1" dirty="0" smtClean="0">
                <a:solidFill>
                  <a:schemeClr val="tx1"/>
                </a:solidFill>
                <a:latin typeface="Century" panose="02040604050505020304" pitchFamily="18" charset="0"/>
              </a:rPr>
              <a:t>References.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b="1" dirty="0" err="1" smtClean="0">
                <a:solidFill>
                  <a:schemeClr val="tx1"/>
                </a:solidFill>
                <a:latin typeface="Century" panose="02040604050505020304" pitchFamily="18" charset="0"/>
              </a:rPr>
              <a:t>App.config</a:t>
            </a:r>
            <a:r>
              <a:rPr lang="en-US" sz="1800" b="1" dirty="0" smtClean="0">
                <a:solidFill>
                  <a:schemeClr val="tx1"/>
                </a:solidFill>
                <a:latin typeface="Century" panose="02040604050505020304" pitchFamily="18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b="1" dirty="0" err="1" smtClean="0">
                <a:solidFill>
                  <a:schemeClr val="tx1"/>
                </a:solidFill>
                <a:latin typeface="Century" panose="02040604050505020304" pitchFamily="18" charset="0"/>
              </a:rPr>
              <a:t>Program.cs</a:t>
            </a:r>
            <a:r>
              <a:rPr lang="en-US" sz="1800" b="1" dirty="0" smtClean="0">
                <a:solidFill>
                  <a:schemeClr val="tx1"/>
                </a:solidFill>
                <a:latin typeface="Century" panose="02040604050505020304" pitchFamily="18" charset="0"/>
              </a:rPr>
              <a:t>.</a:t>
            </a:r>
            <a:endParaRPr lang="en-US" sz="2400" b="1" dirty="0">
              <a:solidFill>
                <a:schemeClr val="tx1"/>
              </a:solidFill>
              <a:latin typeface="Century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5761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elcomeDoc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Segoe UI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elcome to PowerPoint.potx" id="{43699C43-EC89-4A55-9A99-3FD944590577}" vid="{3C36ED3A-1C33-4ECB-8650-37D568EF454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irectSourceMarket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ThumbnailAssetId xmlns="4873beb7-5857-4685-be1f-d57550cc96cc" xsi:nil="true"/>
    <PrimaryImageGen xmlns="4873beb7-5857-4685-be1f-d57550cc96cc">true</PrimaryImageGen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1584528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 xsi:nil="true"/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2012-06-20T23:39:00+00:00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ShowIn xmlns="4873beb7-5857-4685-be1f-d57550cc96cc">Show everywhere</ShowIn>
    <UANotes xmlns="4873beb7-5857-4685-be1f-d57550cc96cc" xsi:nil="true"/>
    <TemplateStatus xmlns="4873beb7-5857-4685-be1f-d57550cc96cc">Complete</TemplateStatus>
    <InternalTagsTaxHTField0 xmlns="4873beb7-5857-4685-be1f-d57550cc96cc">
      <Terms xmlns="http://schemas.microsoft.com/office/infopath/2007/PartnerControls"/>
    </InternalTagsTaxHTField0>
    <CSXHash xmlns="4873beb7-5857-4685-be1f-d57550cc96cc" xsi:nil="true"/>
    <Downloads xmlns="4873beb7-5857-4685-be1f-d57550cc96cc">0</Downloads>
    <VoteCount xmlns="4873beb7-5857-4685-be1f-d57550cc96cc" xsi:nil="true"/>
    <OOCacheId xmlns="4873beb7-5857-4685-be1f-d57550cc96cc" xsi:nil="true"/>
    <IsDeleted xmlns="4873beb7-5857-4685-be1f-d57550cc96cc">false</IsDeleted>
    <AssetExpire xmlns="4873beb7-5857-4685-be1f-d57550cc96cc">2029-01-01T08:00:00+00:00</AssetExpire>
    <DSATActionTaken xmlns="4873beb7-5857-4685-be1f-d57550cc96cc" xsi:nil="true"/>
    <CSXSubmissionMarket xmlns="4873beb7-5857-4685-be1f-d57550cc96cc" xsi:nil="true"/>
    <TPExecutable xmlns="4873beb7-5857-4685-be1f-d57550cc96cc" xsi:nil="true"/>
    <SubmitterId xmlns="4873beb7-5857-4685-be1f-d57550cc96cc" xsi:nil="true"/>
    <EditorialTags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TP102923943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843282</LocLastLocAttemptVersionLookup>
    <IsSearchable xmlns="4873beb7-5857-4685-be1f-d57550cc96cc">true</IsSearchable>
    <TemplateTemplateType xmlns="4873beb7-5857-4685-be1f-d57550cc96cc">PowerPoint Template - Slideshow Launch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>false</IntlLangReview>
    <OutputCachingOn xmlns="4873beb7-5857-4685-be1f-d57550cc96cc">false</OutputCachingOn>
    <AverageRating xmlns="4873beb7-5857-4685-be1f-d57550cc96cc" xsi:nil="true"/>
    <LocMarketGroupTiers2 xmlns="4873beb7-5857-4685-be1f-d57550cc96cc" xsi:nil="true"/>
    <APAuthor xmlns="4873beb7-5857-4685-be1f-d57550cc96cc">
      <UserInfo>
        <DisplayName>REDMOND\v-sa</DisplayName>
        <AccountId>2467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OriginalRelease xmlns="4873beb7-5857-4685-be1f-d57550cc96cc">15</OriginalRelease>
    <TPLaunchHelpLinkType xmlns="4873beb7-5857-4685-be1f-d57550cc96cc">Template</TPLaunchHelpLinkType>
    <LocalizationTagsTaxHTField0 xmlns="4873beb7-5857-4685-be1f-d57550cc96cc">
      <Terms xmlns="http://schemas.microsoft.com/office/infopath/2007/PartnerControls"/>
    </LocalizationTagsTaxHTField0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B970C04F-E7AC-41AB-9C6D-1B1BB88BFF7F}">
  <ds:schemaRefs>
    <ds:schemaRef ds:uri="http://schemas.microsoft.com/office/2006/metadata/properties"/>
    <ds:schemaRef ds:uri="http://schemas.microsoft.com/office/2006/documentManagement/types"/>
    <ds:schemaRef ds:uri="http://purl.org/dc/elements/1.1/"/>
    <ds:schemaRef ds:uri="http://www.w3.org/XML/1998/namespace"/>
    <ds:schemaRef ds:uri="http://schemas.microsoft.com/office/infopath/2007/PartnerControls"/>
    <ds:schemaRef ds:uri="http://purl.org/dc/dcmitype/"/>
    <ds:schemaRef ds:uri="http://schemas.openxmlformats.org/package/2006/metadata/core-properties"/>
    <ds:schemaRef ds:uri="4873beb7-5857-4685-be1f-d57550cc96cc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63EE7759-C66F-4EA4-9863-7EBA32518D3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3DEC53A-9DF1-4780-BE92-17E971B7A9E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Welcome to PowerPoint 2013</Template>
  <TotalTime>643</TotalTime>
  <Words>2300</Words>
  <Application>Microsoft Office PowerPoint</Application>
  <PresentationFormat>Widescreen</PresentationFormat>
  <Paragraphs>181</Paragraphs>
  <Slides>35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2" baseType="lpstr">
      <vt:lpstr>Arial</vt:lpstr>
      <vt:lpstr>Calibri</vt:lpstr>
      <vt:lpstr>Century</vt:lpstr>
      <vt:lpstr>Segoe UI</vt:lpstr>
      <vt:lpstr>Segoe UI Light</vt:lpstr>
      <vt:lpstr>Wingdings</vt:lpstr>
      <vt:lpstr>WelcomeDoc</vt:lpstr>
      <vt:lpstr>Lecture No 1: Welcome To C#</vt:lpstr>
      <vt:lpstr>Outline</vt:lpstr>
      <vt:lpstr>Create a Console Application in Visual Studio 2017</vt:lpstr>
      <vt:lpstr>Create a Console Application in Visual Studio 2017 (Continue…</vt:lpstr>
      <vt:lpstr>Create a Console Application in Visual Studio 2017 (Continue…</vt:lpstr>
      <vt:lpstr>Create a Console Application in Visual Studio 2017 (Continue…</vt:lpstr>
      <vt:lpstr>Create a Console Application in Visual Studio 2017 (Continue…</vt:lpstr>
      <vt:lpstr>Create a Console Application in Visual Studio 2017 (Continue…</vt:lpstr>
      <vt:lpstr>Features of “Solution Explorer”</vt:lpstr>
      <vt:lpstr>Features of “Solution Explorer” (Continue…)</vt:lpstr>
      <vt:lpstr>Features of “Solution Explorer” (Continue…)</vt:lpstr>
      <vt:lpstr>Features of “Solution Explorer” (Continue…)</vt:lpstr>
      <vt:lpstr>Features of “Solution Explorer” (Continue…)</vt:lpstr>
      <vt:lpstr>Features of “Solution Explorer” (Continue…)</vt:lpstr>
      <vt:lpstr>Features of “Solution Explorer” (Continue…)</vt:lpstr>
      <vt:lpstr>Features of “Solution Explorer” (Continue…)</vt:lpstr>
      <vt:lpstr>Write Your First Program</vt:lpstr>
      <vt:lpstr>Write Code by Using Microsoft IntelliSense</vt:lpstr>
      <vt:lpstr>Write Code by Using Microsoft IntelliSense</vt:lpstr>
      <vt:lpstr>Write Code by Using Microsoft IntelliSense</vt:lpstr>
      <vt:lpstr>Write Code by Using Microsoft IntelliSense</vt:lpstr>
      <vt:lpstr>IntelliSense Icons</vt:lpstr>
      <vt:lpstr>Commenting Format</vt:lpstr>
      <vt:lpstr>Build and run the console application</vt:lpstr>
      <vt:lpstr>Build &amp; Run the Console Application (Continue…)</vt:lpstr>
      <vt:lpstr>Build &amp; Run the Console Application (Continue…)</vt:lpstr>
      <vt:lpstr>Build &amp; Run the Console Application (Continue…)</vt:lpstr>
      <vt:lpstr>Build &amp; Run the Console Application (Continue…)</vt:lpstr>
      <vt:lpstr>Using Namespace (Introduction)</vt:lpstr>
      <vt:lpstr>How Namespace Developed</vt:lpstr>
      <vt:lpstr>Using Namespace (History)</vt:lpstr>
      <vt:lpstr>Using Namespace (as Solution)</vt:lpstr>
      <vt:lpstr>Using Namespace (as Solution) Continue…</vt:lpstr>
      <vt:lpstr>Using Namespace (as Solution) Continue…</vt:lpstr>
      <vt:lpstr>Using Namespace (as Solution) Continue…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No 1: Welcome To C#</dc:title>
  <dc:creator>awan</dc:creator>
  <cp:keywords/>
  <cp:lastModifiedBy>Nexgen</cp:lastModifiedBy>
  <cp:revision>37</cp:revision>
  <dcterms:created xsi:type="dcterms:W3CDTF">2021-10-21T09:45:23Z</dcterms:created>
  <dcterms:modified xsi:type="dcterms:W3CDTF">2021-10-24T18:36:30Z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_TemplateID">
    <vt:lpwstr>TC029239449991</vt:lpwstr>
  </property>
  <property fmtid="{D5CDD505-2E9C-101B-9397-08002B2CF9AE}" pid="4" name="ContentTypeId">
    <vt:lpwstr>0x0101006EDDDB5EE6D98C44930B742096920B300400F5B6D36B3EF94B4E9A635CDF2A18F5B8</vt:lpwstr>
  </property>
  <property fmtid="{D5CDD505-2E9C-101B-9397-08002B2CF9AE}" pid="5" name="FeatureTags">
    <vt:lpwstr/>
  </property>
  <property fmtid="{D5CDD505-2E9C-101B-9397-08002B2CF9AE}" pid="6" name="LocalizationTags">
    <vt:lpwstr/>
  </property>
  <property fmtid="{D5CDD505-2E9C-101B-9397-08002B2CF9AE}" pid="7" name="ScenarioTags">
    <vt:lpwstr/>
  </property>
  <property fmtid="{D5CDD505-2E9C-101B-9397-08002B2CF9AE}" pid="8" name="CampaignTags">
    <vt:lpwstr/>
  </property>
</Properties>
</file>